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handoutMasterIdLst>
    <p:handoutMasterId r:id="rId6"/>
  </p:handoutMasterIdLst>
  <p:sldIdLst>
    <p:sldId id="256" r:id="rId2"/>
    <p:sldId id="265" r:id="rId3"/>
    <p:sldId id="272" r:id="rId4"/>
    <p:sldId id="273" r:id="rId5"/>
  </p:sldIdLst>
  <p:sldSz cx="12192000" cy="6858000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6AEB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106" d="100"/>
          <a:sy n="106" d="100"/>
        </p:scale>
        <p:origin x="792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5495" cy="5029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901111" y="0"/>
            <a:ext cx="2985495" cy="5029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434198-5387-47AA-BD47-486377AFC6A1}" type="datetimeFigureOut">
              <a:rPr lang="th-TH" smtClean="0"/>
              <a:t>22/04/65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1" y="9515725"/>
            <a:ext cx="2985495" cy="5029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3"/>
          </p:nvPr>
        </p:nvSpPr>
        <p:spPr>
          <a:xfrm>
            <a:off x="3901111" y="9515725"/>
            <a:ext cx="2985495" cy="5029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59A8E0-3AB3-4635-8D75-05DDC5F6438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210905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50C21-C83A-481D-BE0D-C10B965C1FB6}" type="datetimeFigureOut">
              <a:rPr lang="th-TH" smtClean="0"/>
              <a:t>22/04/65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CFB5DC06-60CE-4977-BBBB-8322E4AAAD9E}" type="slidenum">
              <a:rPr lang="th-TH" smtClean="0"/>
              <a:t>‹#›</a:t>
            </a:fld>
            <a:endParaRPr lang="th-TH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3083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50C21-C83A-481D-BE0D-C10B965C1FB6}" type="datetimeFigureOut">
              <a:rPr lang="th-TH" smtClean="0"/>
              <a:t>22/04/65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5DC06-60CE-4977-BBBB-8322E4AAAD9E}" type="slidenum">
              <a:rPr lang="th-TH" smtClean="0"/>
              <a:t>‹#›</a:t>
            </a:fld>
            <a:endParaRPr lang="th-TH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2096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50C21-C83A-481D-BE0D-C10B965C1FB6}" type="datetimeFigureOut">
              <a:rPr lang="th-TH" smtClean="0"/>
              <a:t>22/04/65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5DC06-60CE-4977-BBBB-8322E4AAAD9E}" type="slidenum">
              <a:rPr lang="th-TH" smtClean="0"/>
              <a:t>‹#›</a:t>
            </a:fld>
            <a:endParaRPr lang="th-TH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627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49050C21-C83A-481D-BE0D-C10B965C1FB6}" type="datetimeFigureOut">
              <a:rPr lang="th-TH" smtClean="0"/>
              <a:t>22/04/65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5DC06-60CE-4977-BBBB-8322E4AAAD9E}" type="slidenum">
              <a:rPr lang="th-TH" smtClean="0"/>
              <a:t>‹#›</a:t>
            </a:fld>
            <a:endParaRPr lang="th-TH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1878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50C21-C83A-481D-BE0D-C10B965C1FB6}" type="datetimeFigureOut">
              <a:rPr lang="th-TH" smtClean="0"/>
              <a:t>22/04/65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5DC06-60CE-4977-BBBB-8322E4AAAD9E}" type="slidenum">
              <a:rPr lang="th-TH" smtClean="0"/>
              <a:t>‹#›</a:t>
            </a:fld>
            <a:endParaRPr lang="th-TH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2967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50C21-C83A-481D-BE0D-C10B965C1FB6}" type="datetimeFigureOut">
              <a:rPr lang="th-TH" smtClean="0"/>
              <a:t>22/04/65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5DC06-60CE-4977-BBBB-8322E4AAAD9E}" type="slidenum">
              <a:rPr lang="th-TH" smtClean="0"/>
              <a:t>‹#›</a:t>
            </a:fld>
            <a:endParaRPr lang="th-TH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4759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50C21-C83A-481D-BE0D-C10B965C1FB6}" type="datetimeFigureOut">
              <a:rPr lang="th-TH" smtClean="0"/>
              <a:t>22/04/65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5DC06-60CE-4977-BBBB-8322E4AAAD9E}" type="slidenum">
              <a:rPr lang="th-TH" smtClean="0"/>
              <a:t>‹#›</a:t>
            </a:fld>
            <a:endParaRPr lang="th-TH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8102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50C21-C83A-481D-BE0D-C10B965C1FB6}" type="datetimeFigureOut">
              <a:rPr lang="th-TH" smtClean="0"/>
              <a:t>22/04/65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5DC06-60CE-4977-BBBB-8322E4AAAD9E}" type="slidenum">
              <a:rPr lang="th-TH" smtClean="0"/>
              <a:t>‹#›</a:t>
            </a:fld>
            <a:endParaRPr lang="th-TH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9111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50C21-C83A-481D-BE0D-C10B965C1FB6}" type="datetimeFigureOut">
              <a:rPr lang="th-TH" smtClean="0"/>
              <a:t>22/04/65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5DC06-60CE-4977-BBBB-8322E4AAAD9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62145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50C21-C83A-481D-BE0D-C10B965C1FB6}" type="datetimeFigureOut">
              <a:rPr lang="th-TH" smtClean="0"/>
              <a:t>22/04/65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5DC06-60CE-4977-BBBB-8322E4AAAD9E}" type="slidenum">
              <a:rPr lang="th-TH" smtClean="0"/>
              <a:t>‹#›</a:t>
            </a:fld>
            <a:endParaRPr lang="th-TH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1654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49050C21-C83A-481D-BE0D-C10B965C1FB6}" type="datetimeFigureOut">
              <a:rPr lang="th-TH" smtClean="0"/>
              <a:t>22/04/65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CFB5DC06-60CE-4977-BBBB-8322E4AAAD9E}" type="slidenum">
              <a:rPr lang="th-TH" smtClean="0"/>
              <a:t>‹#›</a:t>
            </a:fld>
            <a:endParaRPr lang="th-TH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7847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050C21-C83A-481D-BE0D-C10B965C1FB6}" type="datetimeFigureOut">
              <a:rPr lang="th-TH" smtClean="0"/>
              <a:t>22/04/65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CFB5DC06-60CE-4977-BBBB-8322E4AAAD9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34824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>
            <a:extLst>
              <a:ext uri="{FF2B5EF4-FFF2-40B4-BE49-F238E27FC236}">
                <a16:creationId xmlns:a16="http://schemas.microsoft.com/office/drawing/2014/main" xmlns="" id="{8BC2C1FE-358A-4A98-8677-3DE04DE01381}"/>
              </a:ext>
            </a:extLst>
          </p:cNvPr>
          <p:cNvGrpSpPr/>
          <p:nvPr/>
        </p:nvGrpSpPr>
        <p:grpSpPr>
          <a:xfrm>
            <a:off x="0" y="545285"/>
            <a:ext cx="12091307" cy="1398397"/>
            <a:chOff x="876358" y="-22820"/>
            <a:chExt cx="6013891" cy="1052059"/>
          </a:xfrm>
        </p:grpSpPr>
        <p:sp>
          <p:nvSpPr>
            <p:cNvPr id="8" name="Flowchart: Manual Input 5">
              <a:extLst>
                <a:ext uri="{FF2B5EF4-FFF2-40B4-BE49-F238E27FC236}">
                  <a16:creationId xmlns:a16="http://schemas.microsoft.com/office/drawing/2014/main" xmlns="" id="{987A90B7-B913-4650-9F6F-B118C15DE2AC}"/>
                </a:ext>
              </a:extLst>
            </p:cNvPr>
            <p:cNvSpPr/>
            <p:nvPr/>
          </p:nvSpPr>
          <p:spPr>
            <a:xfrm flipV="1">
              <a:off x="1382144" y="43947"/>
              <a:ext cx="5508105" cy="985292"/>
            </a:xfrm>
            <a:prstGeom prst="flowChartManualInpu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9" name="Flowchart: Manual Input 6">
              <a:extLst>
                <a:ext uri="{FF2B5EF4-FFF2-40B4-BE49-F238E27FC236}">
                  <a16:creationId xmlns:a16="http://schemas.microsoft.com/office/drawing/2014/main" xmlns="" id="{FB42247C-5CFE-4CFE-BC6B-F1A6A6EA4D7A}"/>
                </a:ext>
              </a:extLst>
            </p:cNvPr>
            <p:cNvSpPr/>
            <p:nvPr/>
          </p:nvSpPr>
          <p:spPr>
            <a:xfrm flipH="1" flipV="1">
              <a:off x="1382144" y="-22820"/>
              <a:ext cx="5508105" cy="985292"/>
            </a:xfrm>
            <a:prstGeom prst="flowChartManualInput">
              <a:avLst/>
            </a:prstGeom>
            <a:solidFill>
              <a:srgbClr val="FF3300"/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0" name="Rectangle 7">
              <a:extLst>
                <a:ext uri="{FF2B5EF4-FFF2-40B4-BE49-F238E27FC236}">
                  <a16:creationId xmlns:a16="http://schemas.microsoft.com/office/drawing/2014/main" xmlns="" id="{96D47CD8-D6F8-49C5-A5EC-CDDB7C30CBAA}"/>
                </a:ext>
              </a:extLst>
            </p:cNvPr>
            <p:cNvSpPr/>
            <p:nvPr/>
          </p:nvSpPr>
          <p:spPr>
            <a:xfrm>
              <a:off x="1721867" y="43947"/>
              <a:ext cx="5168382" cy="6401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5000"/>
                </a:lnSpc>
                <a:spcBef>
                  <a:spcPts val="600"/>
                </a:spcBef>
                <a:tabLst>
                  <a:tab pos="1350645" algn="l"/>
                </a:tabLst>
              </a:pPr>
              <a:endParaRPr lang="en-US" sz="3200" dirty="0">
                <a:solidFill>
                  <a:prstClr val="white"/>
                </a:solidFill>
                <a:latin typeface="+mj-lt"/>
                <a:ea typeface="Times New Roman" panose="02020603050405020304" pitchFamily="18" charset="0"/>
                <a:cs typeface="Chulabhorn Likit Text" panose="00000500000000000000" pitchFamily="50" charset="-34"/>
              </a:endParaRPr>
            </a:p>
          </p:txBody>
        </p:sp>
        <p:sp>
          <p:nvSpPr>
            <p:cNvPr id="11" name="Flowchart: Connector 8">
              <a:extLst>
                <a:ext uri="{FF2B5EF4-FFF2-40B4-BE49-F238E27FC236}">
                  <a16:creationId xmlns:a16="http://schemas.microsoft.com/office/drawing/2014/main" xmlns="" id="{991D3F70-8DBD-4B09-8291-B09D505E181D}"/>
                </a:ext>
              </a:extLst>
            </p:cNvPr>
            <p:cNvSpPr/>
            <p:nvPr/>
          </p:nvSpPr>
          <p:spPr>
            <a:xfrm>
              <a:off x="876358" y="-22820"/>
              <a:ext cx="938898" cy="985292"/>
            </a:xfrm>
            <a:prstGeom prst="flowChartConnector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12" name="สี่เหลี่ยมผืนผ้า 11">
            <a:extLst>
              <a:ext uri="{FF2B5EF4-FFF2-40B4-BE49-F238E27FC236}">
                <a16:creationId xmlns:a16="http://schemas.microsoft.com/office/drawing/2014/main" xmlns="" id="{8D035115-9C14-4D6E-AA01-9A5D369A66F1}"/>
              </a:ext>
            </a:extLst>
          </p:cNvPr>
          <p:cNvSpPr/>
          <p:nvPr/>
        </p:nvSpPr>
        <p:spPr>
          <a:xfrm>
            <a:off x="1887714" y="752580"/>
            <a:ext cx="99743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400" b="1" dirty="0">
                <a:solidFill>
                  <a:schemeClr val="bg1"/>
                </a:solidFill>
                <a:latin typeface="Chulabhorn Likit Text Light๙" panose="00000400000000000000" pitchFamily="2" charset="-34"/>
                <a:cs typeface="Chulabhorn Likit Text Light๙" panose="00000400000000000000" pitchFamily="2" charset="-34"/>
              </a:rPr>
              <a:t>การขับเคลื่อนศูนย์อำนวยการขจัดความยากจนและพัฒนาคนทุกช่วงวัยอย่างยั่งยืน</a:t>
            </a:r>
          </a:p>
          <a:p>
            <a:pPr algn="ctr"/>
            <a:r>
              <a:rPr lang="th-TH" sz="2400" b="1" dirty="0">
                <a:solidFill>
                  <a:schemeClr val="bg1"/>
                </a:solidFill>
                <a:latin typeface="Chulabhorn Likit Text Light๙" panose="00000400000000000000" pitchFamily="2" charset="-34"/>
                <a:cs typeface="Chulabhorn Likit Text Light๙" panose="00000400000000000000" pitchFamily="2" charset="-34"/>
              </a:rPr>
              <a:t>ตามหลักปรัชญาของเศรษฐกิจพอเพียง (</a:t>
            </a:r>
            <a:r>
              <a:rPr lang="th-TH" sz="2400" b="1" dirty="0" err="1">
                <a:solidFill>
                  <a:schemeClr val="bg1"/>
                </a:solidFill>
                <a:latin typeface="Chulabhorn Likit Text Light๙" panose="00000400000000000000" pitchFamily="2" charset="-34"/>
                <a:cs typeface="Chulabhorn Likit Text Light๙" panose="00000400000000000000" pitchFamily="2" charset="-34"/>
              </a:rPr>
              <a:t>ศจพ</a:t>
            </a:r>
            <a:r>
              <a:rPr lang="th-TH" sz="2400" b="1" dirty="0">
                <a:solidFill>
                  <a:schemeClr val="bg1"/>
                </a:solidFill>
                <a:latin typeface="Chulabhorn Likit Text Light๙" panose="00000400000000000000" pitchFamily="2" charset="-34"/>
                <a:cs typeface="Chulabhorn Likit Text Light๙" panose="00000400000000000000" pitchFamily="2" charset="-34"/>
              </a:rPr>
              <a:t>.จ.) จังหวัดสมุทรสาคร </a:t>
            </a:r>
          </a:p>
        </p:txBody>
      </p:sp>
      <p:sp>
        <p:nvSpPr>
          <p:cNvPr id="13" name="กล่องข้อความ 12">
            <a:extLst>
              <a:ext uri="{FF2B5EF4-FFF2-40B4-BE49-F238E27FC236}">
                <a16:creationId xmlns:a16="http://schemas.microsoft.com/office/drawing/2014/main" xmlns="" id="{39D120A0-11A7-42BA-B789-AC2B6A371F1E}"/>
              </a:ext>
            </a:extLst>
          </p:cNvPr>
          <p:cNvSpPr txBox="1"/>
          <p:nvPr/>
        </p:nvSpPr>
        <p:spPr>
          <a:xfrm>
            <a:off x="2965664" y="2513975"/>
            <a:ext cx="67473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400" b="1" dirty="0">
                <a:ln>
                  <a:solidFill>
                    <a:schemeClr val="bg1"/>
                  </a:solidFill>
                </a:ln>
                <a:latin typeface="Chulabhorn Likit Text" panose="00000500000000000000" pitchFamily="50" charset="-34"/>
                <a:cs typeface="Chulabhorn Likit Text" panose="00000500000000000000" pitchFamily="50" charset="-34"/>
              </a:rPr>
              <a:t>ประจำเดือน </a:t>
            </a:r>
            <a:r>
              <a:rPr lang="th-TH" sz="4400" b="1" dirty="0" smtClean="0">
                <a:ln>
                  <a:solidFill>
                    <a:schemeClr val="bg1"/>
                  </a:solidFill>
                </a:ln>
                <a:latin typeface="Chulabhorn Likit Text" panose="00000500000000000000" pitchFamily="50" charset="-34"/>
                <a:cs typeface="Chulabhorn Likit Text" panose="00000500000000000000" pitchFamily="50" charset="-34"/>
              </a:rPr>
              <a:t>เมษายน </a:t>
            </a:r>
            <a:r>
              <a:rPr lang="th-TH" sz="4400" b="1" dirty="0">
                <a:ln>
                  <a:solidFill>
                    <a:schemeClr val="bg1"/>
                  </a:solidFill>
                </a:ln>
                <a:latin typeface="Chulabhorn Likit Text" panose="00000500000000000000" pitchFamily="50" charset="-34"/>
                <a:cs typeface="Chulabhorn Likit Text" panose="00000500000000000000" pitchFamily="50" charset="-34"/>
              </a:rPr>
              <a:t>2565</a:t>
            </a:r>
          </a:p>
        </p:txBody>
      </p:sp>
      <p:sp>
        <p:nvSpPr>
          <p:cNvPr id="2" name="กล่องข้อความ 1"/>
          <p:cNvSpPr txBox="1"/>
          <p:nvPr/>
        </p:nvSpPr>
        <p:spPr>
          <a:xfrm>
            <a:off x="9924591" y="6328372"/>
            <a:ext cx="2305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 smtClean="0">
                <a:solidFill>
                  <a:schemeClr val="bg1"/>
                </a:solidFill>
              </a:rPr>
              <a:t>ข้อมูล ณ วันที่ 20 เม.ย.65</a:t>
            </a:r>
            <a:endParaRPr lang="th-TH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448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>
            <a:extLst>
              <a:ext uri="{FF2B5EF4-FFF2-40B4-BE49-F238E27FC236}">
                <a16:creationId xmlns:a16="http://schemas.microsoft.com/office/drawing/2014/main" xmlns="" id="{8BC2C1FE-358A-4A98-8677-3DE04DE01381}"/>
              </a:ext>
            </a:extLst>
          </p:cNvPr>
          <p:cNvGrpSpPr/>
          <p:nvPr/>
        </p:nvGrpSpPr>
        <p:grpSpPr>
          <a:xfrm>
            <a:off x="0" y="36406"/>
            <a:ext cx="12091307" cy="1052059"/>
            <a:chOff x="876358" y="-22820"/>
            <a:chExt cx="6013891" cy="1052059"/>
          </a:xfrm>
        </p:grpSpPr>
        <p:sp>
          <p:nvSpPr>
            <p:cNvPr id="8" name="Flowchart: Manual Input 5">
              <a:extLst>
                <a:ext uri="{FF2B5EF4-FFF2-40B4-BE49-F238E27FC236}">
                  <a16:creationId xmlns:a16="http://schemas.microsoft.com/office/drawing/2014/main" xmlns="" id="{987A90B7-B913-4650-9F6F-B118C15DE2AC}"/>
                </a:ext>
              </a:extLst>
            </p:cNvPr>
            <p:cNvSpPr/>
            <p:nvPr/>
          </p:nvSpPr>
          <p:spPr>
            <a:xfrm flipV="1">
              <a:off x="1382144" y="43947"/>
              <a:ext cx="5508105" cy="985292"/>
            </a:xfrm>
            <a:prstGeom prst="flowChartManualInpu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9" name="Flowchart: Manual Input 6">
              <a:extLst>
                <a:ext uri="{FF2B5EF4-FFF2-40B4-BE49-F238E27FC236}">
                  <a16:creationId xmlns:a16="http://schemas.microsoft.com/office/drawing/2014/main" xmlns="" id="{FB42247C-5CFE-4CFE-BC6B-F1A6A6EA4D7A}"/>
                </a:ext>
              </a:extLst>
            </p:cNvPr>
            <p:cNvSpPr/>
            <p:nvPr/>
          </p:nvSpPr>
          <p:spPr>
            <a:xfrm flipH="1" flipV="1">
              <a:off x="1382144" y="-22820"/>
              <a:ext cx="5508105" cy="985292"/>
            </a:xfrm>
            <a:prstGeom prst="flowChartManualInput">
              <a:avLst/>
            </a:prstGeom>
            <a:solidFill>
              <a:srgbClr val="FF3300"/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0" name="Rectangle 7">
              <a:extLst>
                <a:ext uri="{FF2B5EF4-FFF2-40B4-BE49-F238E27FC236}">
                  <a16:creationId xmlns:a16="http://schemas.microsoft.com/office/drawing/2014/main" xmlns="" id="{96D47CD8-D6F8-49C5-A5EC-CDDB7C30CBAA}"/>
                </a:ext>
              </a:extLst>
            </p:cNvPr>
            <p:cNvSpPr/>
            <p:nvPr/>
          </p:nvSpPr>
          <p:spPr>
            <a:xfrm>
              <a:off x="1721867" y="43947"/>
              <a:ext cx="5168382" cy="6401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5000"/>
                </a:lnSpc>
                <a:spcBef>
                  <a:spcPts val="600"/>
                </a:spcBef>
                <a:tabLst>
                  <a:tab pos="1350645" algn="l"/>
                </a:tabLst>
              </a:pPr>
              <a:endParaRPr lang="en-US" sz="3200" dirty="0">
                <a:solidFill>
                  <a:prstClr val="white"/>
                </a:solidFill>
                <a:latin typeface="+mj-lt"/>
                <a:ea typeface="Times New Roman" panose="02020603050405020304" pitchFamily="18" charset="0"/>
                <a:cs typeface="Chulabhorn Likit Text" panose="00000500000000000000" pitchFamily="50" charset="-34"/>
              </a:endParaRPr>
            </a:p>
          </p:txBody>
        </p:sp>
        <p:sp>
          <p:nvSpPr>
            <p:cNvPr id="11" name="Flowchart: Connector 8">
              <a:extLst>
                <a:ext uri="{FF2B5EF4-FFF2-40B4-BE49-F238E27FC236}">
                  <a16:creationId xmlns:a16="http://schemas.microsoft.com/office/drawing/2014/main" xmlns="" id="{991D3F70-8DBD-4B09-8291-B09D505E181D}"/>
                </a:ext>
              </a:extLst>
            </p:cNvPr>
            <p:cNvSpPr/>
            <p:nvPr/>
          </p:nvSpPr>
          <p:spPr>
            <a:xfrm>
              <a:off x="876358" y="-22820"/>
              <a:ext cx="938898" cy="985292"/>
            </a:xfrm>
            <a:prstGeom prst="flowChartConnector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15" name="สี่เหลี่ยมผืนผ้า 14">
            <a:extLst>
              <a:ext uri="{FF2B5EF4-FFF2-40B4-BE49-F238E27FC236}">
                <a16:creationId xmlns:a16="http://schemas.microsoft.com/office/drawing/2014/main" xmlns="" id="{97D70FBA-BB37-4942-9294-086A85F08D1E}"/>
              </a:ext>
            </a:extLst>
          </p:cNvPr>
          <p:cNvSpPr/>
          <p:nvPr/>
        </p:nvSpPr>
        <p:spPr>
          <a:xfrm>
            <a:off x="2102417" y="253512"/>
            <a:ext cx="64543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b="1" dirty="0" smtClean="0">
                <a:solidFill>
                  <a:schemeClr val="bg1"/>
                </a:solidFill>
              </a:rPr>
              <a:t> </a:t>
            </a:r>
            <a:r>
              <a:rPr lang="th-TH" sz="2800" b="1" dirty="0" smtClean="0">
                <a:solidFill>
                  <a:schemeClr val="bg1"/>
                </a:solidFill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1. ผลการ</a:t>
            </a:r>
            <a:r>
              <a:rPr lang="th-TH" sz="2800" b="1" dirty="0" smtClean="0">
                <a:solidFill>
                  <a:schemeClr val="bg1"/>
                </a:solidFill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สำรวจครัวเรือน</a:t>
            </a:r>
            <a:endParaRPr lang="th-TH" sz="2800" b="1" dirty="0">
              <a:solidFill>
                <a:schemeClr val="bg1"/>
              </a:solidFill>
              <a:latin typeface="Chulabhorn Likit Display Medium" panose="00000600000000000000" pitchFamily="50" charset="-34"/>
              <a:cs typeface="Chulabhorn Likit Display Medium" panose="00000600000000000000" pitchFamily="50" charset="-34"/>
            </a:endParaRPr>
          </a:p>
        </p:txBody>
      </p:sp>
      <p:graphicFrame>
        <p:nvGraphicFramePr>
          <p:cNvPr id="2" name="ตาราง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9638599"/>
              </p:ext>
            </p:extLst>
          </p:nvPr>
        </p:nvGraphicFramePr>
        <p:xfrm>
          <a:off x="188374" y="1021698"/>
          <a:ext cx="11902932" cy="50260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95879"/>
                <a:gridCol w="1290295"/>
                <a:gridCol w="1300537"/>
                <a:gridCol w="1001206"/>
                <a:gridCol w="1564597"/>
                <a:gridCol w="1697158"/>
                <a:gridCol w="1162326"/>
                <a:gridCol w="1190934"/>
              </a:tblGrid>
              <a:tr h="91989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cs typeface="Chulabhorn Likit Display Medium" panose="00000600000000000000" pitchFamily="50" charset="-34"/>
                        </a:rPr>
                        <a:t>อำเภอ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600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+mn-ea"/>
                          <a:cs typeface="Chulabhorn Likit Display Medium" panose="00000600000000000000" pitchFamily="50" charset="-34"/>
                        </a:rPr>
                        <a:t>ครัวเรือน</a:t>
                      </a:r>
                      <a:r>
                        <a:rPr lang="th-TH" sz="1600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+mn-ea"/>
                          <a:cs typeface="Chulabhorn Likit Display Medium" panose="00000600000000000000" pitchFamily="50" charset="-34"/>
                        </a:rPr>
                        <a:t>เป้าหมาย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600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+mn-ea"/>
                          <a:cs typeface="Chulabhorn Likit Display Medium" panose="00000600000000000000" pitchFamily="50" charset="-34"/>
                        </a:rPr>
                        <a:t>ตั้งต้น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600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+mn-ea"/>
                          <a:cs typeface="Chulabhorn Likit Display Medium" panose="00000600000000000000" pitchFamily="50" charset="-34"/>
                        </a:rPr>
                        <a:t>(1)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cs typeface="Chulabhorn Likit Display Medium" panose="00000600000000000000" pitchFamily="50" charset="-34"/>
                        </a:rPr>
                        <a:t>ผลการสำรวจจำนวนครัวเรือนเป้าหมาย 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cs typeface="Chulabhorn Likit Display Medium" panose="00000600000000000000" pitchFamily="50" charset="-34"/>
                        </a:rPr>
                        <a:t>TPMAP 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ประเภทครัวเรือน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4339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6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cs typeface="Chulabhorn Likit Display Medium" panose="00000600000000000000" pitchFamily="50" charset="-34"/>
                        </a:rPr>
                        <a:t>จำนวนครัวเรือน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6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cs typeface="Chulabhorn Likit Display Medium" panose="00000600000000000000" pitchFamily="50" charset="-34"/>
                        </a:rPr>
                        <a:t>ที่พบใหม่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6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cs typeface="Chulabhorn Likit Display Medium" panose="00000600000000000000" pitchFamily="50" charset="-34"/>
                        </a:rPr>
                        <a:t>ตกหล่น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6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(2)</a:t>
                      </a:r>
                      <a:endParaRPr lang="en-US" sz="1600" b="1" dirty="0" smtClean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6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เสียชีวิต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6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(3)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6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ครัวเรือนที่ไม่มีบัตรสวัสดิการ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6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(4)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6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คงเหลือ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6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(1+2-3-4)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สง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เคราะห์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พัฒนาได้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2D050"/>
                    </a:solidFill>
                  </a:tcPr>
                </a:tc>
              </a:tr>
              <a:tr h="9494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cs typeface="Chulabhorn Likit Display Medium" panose="00000600000000000000" pitchFamily="50" charset="-34"/>
                        </a:rPr>
                        <a:t>เมืองสมุทรสาคร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1,513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4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1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27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 1,489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244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1,245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</a:tr>
              <a:tr h="6138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cs typeface="Chulabhorn Likit Display Medium" panose="00000600000000000000" pitchFamily="50" charset="-34"/>
                        </a:rPr>
                        <a:t>กระทุ่มแบน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1,023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10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1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0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1,032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38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995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</a:tr>
              <a:tr h="6138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cs typeface="Chulabhorn Likit Display Medium" panose="00000600000000000000" pitchFamily="50" charset="-34"/>
                        </a:rPr>
                        <a:t>บ้านแพ้ว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339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34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1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22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350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19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331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</a:tr>
              <a:tr h="4747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cs typeface="Chulabhorn Likit Display Medium" panose="00000600000000000000" pitchFamily="50" charset="-34"/>
                        </a:rPr>
                        <a:t>รวมจำนวน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2,875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48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3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49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2,871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301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effectLst/>
                          <a:latin typeface="Chulabhorn Likit Display Medium" panose="00000600000000000000" pitchFamily="50" charset="-34"/>
                          <a:ea typeface="Calibri" panose="020F0502020204030204" pitchFamily="34" charset="0"/>
                          <a:cs typeface="Chulabhorn Likit Display Medium" panose="00000600000000000000" pitchFamily="50" charset="-34"/>
                        </a:rPr>
                        <a:t>2,570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hulabhorn Likit Display Medium" panose="00000600000000000000" pitchFamily="50" charset="-34"/>
                        <a:ea typeface="Calibri" panose="020F0502020204030204" pitchFamily="34" charset="0"/>
                        <a:cs typeface="Chulabhorn Likit Display Medium" panose="00000600000000000000" pitchFamily="50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12" name="กล่องข้อความ 11"/>
          <p:cNvSpPr txBox="1"/>
          <p:nvPr/>
        </p:nvSpPr>
        <p:spPr>
          <a:xfrm>
            <a:off x="9920851" y="6488668"/>
            <a:ext cx="235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 smtClean="0">
                <a:solidFill>
                  <a:schemeClr val="bg1"/>
                </a:solidFill>
              </a:rPr>
              <a:t>ข้อมูล ณ วันที่ 20 เม.ย.65</a:t>
            </a:r>
            <a:endParaRPr lang="th-TH" b="1" dirty="0">
              <a:solidFill>
                <a:schemeClr val="bg1"/>
              </a:solidFill>
            </a:endParaRPr>
          </a:p>
        </p:txBody>
      </p:sp>
      <p:sp>
        <p:nvSpPr>
          <p:cNvPr id="5" name="กล่องข้อความ 4"/>
          <p:cNvSpPr txBox="1"/>
          <p:nvPr/>
        </p:nvSpPr>
        <p:spPr>
          <a:xfrm>
            <a:off x="1016915" y="6310265"/>
            <a:ext cx="4460432" cy="38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 smtClean="0">
                <a:solidFill>
                  <a:schemeClr val="bg1"/>
                </a:solidFill>
              </a:rPr>
              <a:t>หมายเหตุ </a:t>
            </a:r>
            <a:r>
              <a:rPr lang="en-US" b="1" dirty="0" smtClean="0">
                <a:solidFill>
                  <a:schemeClr val="bg1"/>
                </a:solidFill>
              </a:rPr>
              <a:t>: </a:t>
            </a:r>
            <a:r>
              <a:rPr lang="th-TH" b="1" dirty="0" smtClean="0">
                <a:solidFill>
                  <a:schemeClr val="bg1"/>
                </a:solidFill>
              </a:rPr>
              <a:t>ยังไม่ได้ตัดครัวเรือนที่ย้ายออกนอกพื้นที่</a:t>
            </a:r>
            <a:endParaRPr lang="th-TH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457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>
            <a:extLst>
              <a:ext uri="{FF2B5EF4-FFF2-40B4-BE49-F238E27FC236}">
                <a16:creationId xmlns:a16="http://schemas.microsoft.com/office/drawing/2014/main" xmlns="" id="{8BC2C1FE-358A-4A98-8677-3DE04DE01381}"/>
              </a:ext>
            </a:extLst>
          </p:cNvPr>
          <p:cNvGrpSpPr/>
          <p:nvPr/>
        </p:nvGrpSpPr>
        <p:grpSpPr>
          <a:xfrm>
            <a:off x="0" y="36406"/>
            <a:ext cx="12091307" cy="853501"/>
            <a:chOff x="876358" y="-22820"/>
            <a:chExt cx="6013891" cy="1052059"/>
          </a:xfrm>
        </p:grpSpPr>
        <p:sp>
          <p:nvSpPr>
            <p:cNvPr id="8" name="Flowchart: Manual Input 5">
              <a:extLst>
                <a:ext uri="{FF2B5EF4-FFF2-40B4-BE49-F238E27FC236}">
                  <a16:creationId xmlns:a16="http://schemas.microsoft.com/office/drawing/2014/main" xmlns="" id="{987A90B7-B913-4650-9F6F-B118C15DE2AC}"/>
                </a:ext>
              </a:extLst>
            </p:cNvPr>
            <p:cNvSpPr/>
            <p:nvPr/>
          </p:nvSpPr>
          <p:spPr>
            <a:xfrm flipV="1">
              <a:off x="1382144" y="43947"/>
              <a:ext cx="5508105" cy="985292"/>
            </a:xfrm>
            <a:prstGeom prst="flowChartManualInpu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9" name="Flowchart: Manual Input 6">
              <a:extLst>
                <a:ext uri="{FF2B5EF4-FFF2-40B4-BE49-F238E27FC236}">
                  <a16:creationId xmlns:a16="http://schemas.microsoft.com/office/drawing/2014/main" xmlns="" id="{FB42247C-5CFE-4CFE-BC6B-F1A6A6EA4D7A}"/>
                </a:ext>
              </a:extLst>
            </p:cNvPr>
            <p:cNvSpPr/>
            <p:nvPr/>
          </p:nvSpPr>
          <p:spPr>
            <a:xfrm flipH="1" flipV="1">
              <a:off x="1382144" y="-22820"/>
              <a:ext cx="5508105" cy="985292"/>
            </a:xfrm>
            <a:prstGeom prst="flowChartManualInput">
              <a:avLst/>
            </a:prstGeom>
            <a:solidFill>
              <a:srgbClr val="FF3300"/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0" name="Rectangle 7">
              <a:extLst>
                <a:ext uri="{FF2B5EF4-FFF2-40B4-BE49-F238E27FC236}">
                  <a16:creationId xmlns:a16="http://schemas.microsoft.com/office/drawing/2014/main" xmlns="" id="{96D47CD8-D6F8-49C5-A5EC-CDDB7C30CBAA}"/>
                </a:ext>
              </a:extLst>
            </p:cNvPr>
            <p:cNvSpPr/>
            <p:nvPr/>
          </p:nvSpPr>
          <p:spPr>
            <a:xfrm>
              <a:off x="1721867" y="43947"/>
              <a:ext cx="5168382" cy="6401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5000"/>
                </a:lnSpc>
                <a:spcBef>
                  <a:spcPts val="600"/>
                </a:spcBef>
                <a:tabLst>
                  <a:tab pos="1350645" algn="l"/>
                </a:tabLst>
              </a:pPr>
              <a:endParaRPr lang="en-US" sz="3200" dirty="0">
                <a:solidFill>
                  <a:prstClr val="white"/>
                </a:solidFill>
                <a:latin typeface="+mj-lt"/>
                <a:ea typeface="Times New Roman" panose="02020603050405020304" pitchFamily="18" charset="0"/>
                <a:cs typeface="Chulabhorn Likit Text" panose="00000500000000000000" pitchFamily="50" charset="-34"/>
              </a:endParaRPr>
            </a:p>
          </p:txBody>
        </p:sp>
        <p:sp>
          <p:nvSpPr>
            <p:cNvPr id="11" name="Flowchart: Connector 8">
              <a:extLst>
                <a:ext uri="{FF2B5EF4-FFF2-40B4-BE49-F238E27FC236}">
                  <a16:creationId xmlns:a16="http://schemas.microsoft.com/office/drawing/2014/main" xmlns="" id="{991D3F70-8DBD-4B09-8291-B09D505E181D}"/>
                </a:ext>
              </a:extLst>
            </p:cNvPr>
            <p:cNvSpPr/>
            <p:nvPr/>
          </p:nvSpPr>
          <p:spPr>
            <a:xfrm>
              <a:off x="876358" y="-22820"/>
              <a:ext cx="938898" cy="985292"/>
            </a:xfrm>
            <a:prstGeom prst="flowChartConnector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15" name="สี่เหลี่ยมผืนผ้า 14">
            <a:extLst>
              <a:ext uri="{FF2B5EF4-FFF2-40B4-BE49-F238E27FC236}">
                <a16:creationId xmlns:a16="http://schemas.microsoft.com/office/drawing/2014/main" xmlns="" id="{97D70FBA-BB37-4942-9294-086A85F08D1E}"/>
              </a:ext>
            </a:extLst>
          </p:cNvPr>
          <p:cNvSpPr/>
          <p:nvPr/>
        </p:nvSpPr>
        <p:spPr>
          <a:xfrm>
            <a:off x="2102416" y="253512"/>
            <a:ext cx="83869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b="1" dirty="0" smtClean="0">
                <a:solidFill>
                  <a:schemeClr val="bg1"/>
                </a:solidFill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</a:t>
            </a:r>
            <a:r>
              <a:rPr lang="th-TH" sz="2800" b="1" dirty="0" smtClean="0">
                <a:solidFill>
                  <a:schemeClr val="bg1"/>
                </a:solidFill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2. </a:t>
            </a:r>
            <a:r>
              <a:rPr lang="th-TH" sz="2800" b="1" dirty="0" smtClean="0">
                <a:solidFill>
                  <a:schemeClr val="bg1"/>
                </a:solidFill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ตัวชี้วัดที่ตกเกณฑ์รายมิติ</a:t>
            </a:r>
            <a:endParaRPr lang="th-TH" sz="2800" b="1" dirty="0">
              <a:solidFill>
                <a:schemeClr val="bg1"/>
              </a:solidFill>
              <a:latin typeface="Chulabhorn Likit Display Medium" panose="00000600000000000000" pitchFamily="50" charset="-34"/>
              <a:cs typeface="Chulabhorn Likit Display Medium" panose="00000600000000000000" pitchFamily="50" charset="-34"/>
            </a:endParaRPr>
          </a:p>
        </p:txBody>
      </p:sp>
      <p:sp>
        <p:nvSpPr>
          <p:cNvPr id="31" name="กล่องข้อความ 30"/>
          <p:cNvSpPr txBox="1"/>
          <p:nvPr/>
        </p:nvSpPr>
        <p:spPr>
          <a:xfrm>
            <a:off x="9924591" y="6328372"/>
            <a:ext cx="2305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 smtClean="0">
                <a:solidFill>
                  <a:schemeClr val="bg1"/>
                </a:solidFill>
              </a:rPr>
              <a:t>ข้อมูล ณ วันที่ 22 เม.ย.65</a:t>
            </a:r>
            <a:endParaRPr lang="th-TH" b="1" dirty="0">
              <a:solidFill>
                <a:schemeClr val="bg1"/>
              </a:solidFill>
            </a:endParaRPr>
          </a:p>
        </p:txBody>
      </p:sp>
      <p:pic>
        <p:nvPicPr>
          <p:cNvPr id="32" name="รูปภาพ 3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1" t="63924" r="11024" b="580"/>
          <a:stretch/>
        </p:blipFill>
        <p:spPr bwMode="auto">
          <a:xfrm>
            <a:off x="151967" y="4240807"/>
            <a:ext cx="6587490" cy="25076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3" name="รูปภาพ 32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3" t="2865" r="16910" b="39195"/>
          <a:stretch/>
        </p:blipFill>
        <p:spPr>
          <a:xfrm>
            <a:off x="499690" y="988494"/>
            <a:ext cx="3348033" cy="2678659"/>
          </a:xfrm>
          <a:prstGeom prst="rect">
            <a:avLst/>
          </a:prstGeom>
        </p:spPr>
      </p:pic>
      <p:pic>
        <p:nvPicPr>
          <p:cNvPr id="34" name="รูปภาพ 3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214" y="1035510"/>
            <a:ext cx="3259916" cy="2645369"/>
          </a:xfrm>
          <a:prstGeom prst="rect">
            <a:avLst/>
          </a:prstGeom>
          <a:noFill/>
        </p:spPr>
      </p:pic>
      <p:pic>
        <p:nvPicPr>
          <p:cNvPr id="35" name="รูปภาพ 3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5450" y="988494"/>
            <a:ext cx="3335858" cy="2719278"/>
          </a:xfrm>
          <a:prstGeom prst="rect">
            <a:avLst/>
          </a:prstGeom>
          <a:noFill/>
        </p:spPr>
      </p:pic>
      <p:sp>
        <p:nvSpPr>
          <p:cNvPr id="36" name="Text Box 1"/>
          <p:cNvSpPr txBox="1"/>
          <p:nvPr/>
        </p:nvSpPr>
        <p:spPr>
          <a:xfrm>
            <a:off x="744714" y="3776078"/>
            <a:ext cx="2286000" cy="355803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h-TH" sz="160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hulabhorn Likit Display Medium" panose="00000600000000000000" pitchFamily="50" charset="-34"/>
                <a:ea typeface="Calibri" panose="020F0502020204030204" pitchFamily="34" charset="0"/>
                <a:cs typeface="Chulabhorn Likit Display Medium" panose="00000600000000000000" pitchFamily="50" charset="-34"/>
              </a:rPr>
              <a:t>อ.เมือง</a:t>
            </a:r>
            <a:r>
              <a:rPr lang="th-TH" sz="160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hulabhorn Likit Display Medium" panose="00000600000000000000" pitchFamily="50" charset="-34"/>
                <a:ea typeface="Calibri" panose="020F0502020204030204" pitchFamily="34" charset="0"/>
                <a:cs typeface="Chulabhorn Likit Display Medium" panose="00000600000000000000" pitchFamily="50" charset="-34"/>
              </a:rPr>
              <a:t>สมุทรสาคร</a:t>
            </a:r>
            <a:endParaRPr lang="en-US" sz="1100" dirty="0">
              <a:effectLst/>
              <a:latin typeface="Chulabhorn Likit Display Medium" panose="00000600000000000000" pitchFamily="50" charset="-34"/>
              <a:ea typeface="Calibri" panose="020F0502020204030204" pitchFamily="34" charset="0"/>
              <a:cs typeface="Chulabhorn Likit Display Medium" panose="00000600000000000000" pitchFamily="50" charset="-34"/>
            </a:endParaRPr>
          </a:p>
        </p:txBody>
      </p:sp>
      <p:sp>
        <p:nvSpPr>
          <p:cNvPr id="37" name="Text Box 8"/>
          <p:cNvSpPr txBox="1"/>
          <p:nvPr/>
        </p:nvSpPr>
        <p:spPr>
          <a:xfrm>
            <a:off x="5158587" y="3707772"/>
            <a:ext cx="2286000" cy="355803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h-TH" sz="160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hulabhorn Likit Text Medium" panose="00000600000000000000" pitchFamily="50" charset="-34"/>
                <a:ea typeface="Calibri" panose="020F0502020204030204" pitchFamily="34" charset="0"/>
                <a:cs typeface="Chulabhorn Likit Text Medium" panose="00000600000000000000" pitchFamily="50" charset="-34"/>
              </a:rPr>
              <a:t>อ.กระทุ่ม</a:t>
            </a:r>
            <a:r>
              <a:rPr lang="th-TH" sz="160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hulabhorn Likit Text Medium" panose="00000600000000000000" pitchFamily="50" charset="-34"/>
                <a:ea typeface="Calibri" panose="020F0502020204030204" pitchFamily="34" charset="0"/>
                <a:cs typeface="Chulabhorn Likit Text Medium" panose="00000600000000000000" pitchFamily="50" charset="-34"/>
              </a:rPr>
              <a:t>แบน</a:t>
            </a:r>
            <a:endParaRPr lang="en-US" sz="1100" dirty="0">
              <a:effectLst/>
              <a:latin typeface="Chulabhorn Likit Text Medium" panose="00000600000000000000" pitchFamily="50" charset="-34"/>
              <a:ea typeface="Calibri" panose="020F0502020204030204" pitchFamily="34" charset="0"/>
              <a:cs typeface="Chulabhorn Likit Text Medium" panose="00000600000000000000" pitchFamily="50" charset="-34"/>
            </a:endParaRPr>
          </a:p>
        </p:txBody>
      </p:sp>
      <p:sp>
        <p:nvSpPr>
          <p:cNvPr id="38" name="Text Box 1"/>
          <p:cNvSpPr txBox="1"/>
          <p:nvPr/>
        </p:nvSpPr>
        <p:spPr>
          <a:xfrm>
            <a:off x="9095866" y="3761938"/>
            <a:ext cx="2286000" cy="355803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h-TH" sz="160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hulabhorn Likit Text Medium" panose="00000600000000000000" pitchFamily="50" charset="-34"/>
                <a:ea typeface="Calibri" panose="020F0502020204030204" pitchFamily="34" charset="0"/>
                <a:cs typeface="Chulabhorn Likit Text Medium" panose="00000600000000000000" pitchFamily="50" charset="-34"/>
              </a:rPr>
              <a:t>อ.บ้านแพ้ว</a:t>
            </a:r>
          </a:p>
        </p:txBody>
      </p:sp>
    </p:spTree>
    <p:extLst>
      <p:ext uri="{BB962C8B-B14F-4D97-AF65-F5344CB8AC3E}">
        <p14:creationId xmlns:p14="http://schemas.microsoft.com/office/powerpoint/2010/main" val="101915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>
            <a:extLst>
              <a:ext uri="{FF2B5EF4-FFF2-40B4-BE49-F238E27FC236}">
                <a16:creationId xmlns:a16="http://schemas.microsoft.com/office/drawing/2014/main" xmlns="" id="{8BC2C1FE-358A-4A98-8677-3DE04DE01381}"/>
              </a:ext>
            </a:extLst>
          </p:cNvPr>
          <p:cNvGrpSpPr/>
          <p:nvPr/>
        </p:nvGrpSpPr>
        <p:grpSpPr>
          <a:xfrm>
            <a:off x="0" y="36406"/>
            <a:ext cx="12091307" cy="853501"/>
            <a:chOff x="876358" y="-22820"/>
            <a:chExt cx="6013891" cy="1052059"/>
          </a:xfrm>
        </p:grpSpPr>
        <p:sp>
          <p:nvSpPr>
            <p:cNvPr id="8" name="Flowchart: Manual Input 5">
              <a:extLst>
                <a:ext uri="{FF2B5EF4-FFF2-40B4-BE49-F238E27FC236}">
                  <a16:creationId xmlns:a16="http://schemas.microsoft.com/office/drawing/2014/main" xmlns="" id="{987A90B7-B913-4650-9F6F-B118C15DE2AC}"/>
                </a:ext>
              </a:extLst>
            </p:cNvPr>
            <p:cNvSpPr/>
            <p:nvPr/>
          </p:nvSpPr>
          <p:spPr>
            <a:xfrm flipV="1">
              <a:off x="1382144" y="43947"/>
              <a:ext cx="5508105" cy="985292"/>
            </a:xfrm>
            <a:prstGeom prst="flowChartManualInpu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9" name="Flowchart: Manual Input 6">
              <a:extLst>
                <a:ext uri="{FF2B5EF4-FFF2-40B4-BE49-F238E27FC236}">
                  <a16:creationId xmlns:a16="http://schemas.microsoft.com/office/drawing/2014/main" xmlns="" id="{FB42247C-5CFE-4CFE-BC6B-F1A6A6EA4D7A}"/>
                </a:ext>
              </a:extLst>
            </p:cNvPr>
            <p:cNvSpPr/>
            <p:nvPr/>
          </p:nvSpPr>
          <p:spPr>
            <a:xfrm flipH="1" flipV="1">
              <a:off x="1382144" y="-22820"/>
              <a:ext cx="5508105" cy="985292"/>
            </a:xfrm>
            <a:prstGeom prst="flowChartManualInput">
              <a:avLst/>
            </a:prstGeom>
            <a:solidFill>
              <a:srgbClr val="FF3300"/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0" name="Rectangle 7">
              <a:extLst>
                <a:ext uri="{FF2B5EF4-FFF2-40B4-BE49-F238E27FC236}">
                  <a16:creationId xmlns:a16="http://schemas.microsoft.com/office/drawing/2014/main" xmlns="" id="{96D47CD8-D6F8-49C5-A5EC-CDDB7C30CBAA}"/>
                </a:ext>
              </a:extLst>
            </p:cNvPr>
            <p:cNvSpPr/>
            <p:nvPr/>
          </p:nvSpPr>
          <p:spPr>
            <a:xfrm>
              <a:off x="1721867" y="43947"/>
              <a:ext cx="5168382" cy="6401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5000"/>
                </a:lnSpc>
                <a:spcBef>
                  <a:spcPts val="600"/>
                </a:spcBef>
                <a:tabLst>
                  <a:tab pos="1350645" algn="l"/>
                </a:tabLst>
              </a:pPr>
              <a:endParaRPr lang="en-US" sz="3200" dirty="0">
                <a:solidFill>
                  <a:prstClr val="white"/>
                </a:solidFill>
                <a:latin typeface="+mj-lt"/>
                <a:ea typeface="Times New Roman" panose="02020603050405020304" pitchFamily="18" charset="0"/>
                <a:cs typeface="Chulabhorn Likit Text" panose="00000500000000000000" pitchFamily="50" charset="-34"/>
              </a:endParaRPr>
            </a:p>
          </p:txBody>
        </p:sp>
        <p:sp>
          <p:nvSpPr>
            <p:cNvPr id="11" name="Flowchart: Connector 8">
              <a:extLst>
                <a:ext uri="{FF2B5EF4-FFF2-40B4-BE49-F238E27FC236}">
                  <a16:creationId xmlns:a16="http://schemas.microsoft.com/office/drawing/2014/main" xmlns="" id="{991D3F70-8DBD-4B09-8291-B09D505E181D}"/>
                </a:ext>
              </a:extLst>
            </p:cNvPr>
            <p:cNvSpPr/>
            <p:nvPr/>
          </p:nvSpPr>
          <p:spPr>
            <a:xfrm>
              <a:off x="876358" y="-22820"/>
              <a:ext cx="938898" cy="985292"/>
            </a:xfrm>
            <a:prstGeom prst="flowChartConnector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15" name="สี่เหลี่ยมผืนผ้า 14">
            <a:extLst>
              <a:ext uri="{FF2B5EF4-FFF2-40B4-BE49-F238E27FC236}">
                <a16:creationId xmlns:a16="http://schemas.microsoft.com/office/drawing/2014/main" xmlns="" id="{97D70FBA-BB37-4942-9294-086A85F08D1E}"/>
              </a:ext>
            </a:extLst>
          </p:cNvPr>
          <p:cNvSpPr/>
          <p:nvPr/>
        </p:nvSpPr>
        <p:spPr>
          <a:xfrm>
            <a:off x="2102416" y="253512"/>
            <a:ext cx="83869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b="1" dirty="0" smtClean="0">
                <a:solidFill>
                  <a:schemeClr val="bg1"/>
                </a:solidFill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</a:t>
            </a:r>
            <a:r>
              <a:rPr lang="th-TH" sz="2800" b="1" dirty="0" smtClean="0">
                <a:solidFill>
                  <a:schemeClr val="bg1"/>
                </a:solidFill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3. แผนปฏิบัติการช่วยเหลือและแก้ไขปัญหา</a:t>
            </a:r>
            <a:endParaRPr lang="th-TH" sz="2800" b="1" dirty="0">
              <a:solidFill>
                <a:schemeClr val="bg1"/>
              </a:solidFill>
              <a:latin typeface="Chulabhorn Likit Display Medium" panose="00000600000000000000" pitchFamily="50" charset="-34"/>
              <a:cs typeface="Chulabhorn Likit Display Medium" panose="00000600000000000000" pitchFamily="50" charset="-34"/>
            </a:endParaRPr>
          </a:p>
        </p:txBody>
      </p:sp>
      <p:sp>
        <p:nvSpPr>
          <p:cNvPr id="12" name="สี่เหลี่ยมผืนผ้า 11">
            <a:extLst>
              <a:ext uri="{FF2B5EF4-FFF2-40B4-BE49-F238E27FC236}">
                <a16:creationId xmlns:a16="http://schemas.microsoft.com/office/drawing/2014/main" xmlns="" id="{97D70FBA-BB37-4942-9294-086A85F08D1E}"/>
              </a:ext>
            </a:extLst>
          </p:cNvPr>
          <p:cNvSpPr/>
          <p:nvPr/>
        </p:nvSpPr>
        <p:spPr>
          <a:xfrm>
            <a:off x="1016915" y="1072009"/>
            <a:ext cx="10001152" cy="30777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h-TH" sz="1400" b="1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แผนปฏิบัติการเพื่อ</a:t>
            </a:r>
            <a:r>
              <a:rPr lang="th-TH" sz="1400" b="1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ช่วยเหลือและแก้ไขปัญหาครัวเรือนยากจนแบบ</a:t>
            </a:r>
            <a:r>
              <a:rPr lang="th-TH" sz="1400" b="1" dirty="0" err="1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บูรณา</a:t>
            </a:r>
            <a:r>
              <a:rPr lang="th-TH" sz="1400" b="1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การ โดยส่วนราชการ และหน่วยงานที่เกี่ยวข้องในพื้นที่</a:t>
            </a:r>
            <a:endParaRPr lang="th-TH" sz="1400" b="1" dirty="0">
              <a:latin typeface="Chulabhorn Likit Display Medium" panose="00000600000000000000" pitchFamily="50" charset="-34"/>
              <a:cs typeface="Chulabhorn Likit Display Medium" panose="00000600000000000000" pitchFamily="50" charset="-34"/>
            </a:endParaRPr>
          </a:p>
        </p:txBody>
      </p:sp>
      <p:sp>
        <p:nvSpPr>
          <p:cNvPr id="16" name="สี่เหลี่ยมผืนผ้า 15">
            <a:extLst>
              <a:ext uri="{FF2B5EF4-FFF2-40B4-BE49-F238E27FC236}">
                <a16:creationId xmlns:a16="http://schemas.microsoft.com/office/drawing/2014/main" xmlns="" id="{97D70FBA-BB37-4942-9294-086A85F08D1E}"/>
              </a:ext>
            </a:extLst>
          </p:cNvPr>
          <p:cNvSpPr/>
          <p:nvPr/>
        </p:nvSpPr>
        <p:spPr>
          <a:xfrm>
            <a:off x="1742715" y="1754264"/>
            <a:ext cx="719402" cy="25391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ระยะสั้น</a:t>
            </a:r>
            <a:endParaRPr lang="th-TH" sz="1050" dirty="0">
              <a:latin typeface="Chulabhorn Likit Display Medium" panose="00000600000000000000" pitchFamily="50" charset="-34"/>
              <a:cs typeface="Chulabhorn Likit Display Medium" panose="00000600000000000000" pitchFamily="50" charset="-34"/>
            </a:endParaRPr>
          </a:p>
        </p:txBody>
      </p:sp>
      <p:sp>
        <p:nvSpPr>
          <p:cNvPr id="17" name="สี่เหลี่ยมผืนผ้า 16">
            <a:extLst>
              <a:ext uri="{FF2B5EF4-FFF2-40B4-BE49-F238E27FC236}">
                <a16:creationId xmlns:a16="http://schemas.microsoft.com/office/drawing/2014/main" xmlns="" id="{97D70FBA-BB37-4942-9294-086A85F08D1E}"/>
              </a:ext>
            </a:extLst>
          </p:cNvPr>
          <p:cNvSpPr/>
          <p:nvPr/>
        </p:nvSpPr>
        <p:spPr>
          <a:xfrm>
            <a:off x="9477412" y="1774086"/>
            <a:ext cx="719402" cy="253916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ระยะยาว</a:t>
            </a:r>
            <a:endParaRPr lang="th-TH" sz="1050" dirty="0">
              <a:latin typeface="Chulabhorn Likit Display Medium" panose="00000600000000000000" pitchFamily="50" charset="-34"/>
              <a:cs typeface="Chulabhorn Likit Display Medium" panose="00000600000000000000" pitchFamily="50" charset="-34"/>
            </a:endParaRPr>
          </a:p>
        </p:txBody>
      </p:sp>
      <p:sp>
        <p:nvSpPr>
          <p:cNvPr id="18" name="สี่เหลี่ยมผืนผ้า 17">
            <a:extLst>
              <a:ext uri="{FF2B5EF4-FFF2-40B4-BE49-F238E27FC236}">
                <a16:creationId xmlns:a16="http://schemas.microsoft.com/office/drawing/2014/main" xmlns="" id="{97D70FBA-BB37-4942-9294-086A85F08D1E}"/>
              </a:ext>
            </a:extLst>
          </p:cNvPr>
          <p:cNvSpPr/>
          <p:nvPr/>
        </p:nvSpPr>
        <p:spPr>
          <a:xfrm>
            <a:off x="5888543" y="1754264"/>
            <a:ext cx="814653" cy="2539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ระยะกลาง</a:t>
            </a:r>
            <a:endParaRPr lang="th-TH" sz="1050" dirty="0">
              <a:latin typeface="Chulabhorn Likit Display Medium" panose="00000600000000000000" pitchFamily="50" charset="-34"/>
              <a:cs typeface="Chulabhorn Likit Display Medium" panose="00000600000000000000" pitchFamily="50" charset="-34"/>
            </a:endParaRPr>
          </a:p>
        </p:txBody>
      </p:sp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xmlns="" id="{97D70FBA-BB37-4942-9294-086A85F08D1E}"/>
              </a:ext>
            </a:extLst>
          </p:cNvPr>
          <p:cNvSpPr/>
          <p:nvPr/>
        </p:nvSpPr>
        <p:spPr>
          <a:xfrm>
            <a:off x="95576" y="2245493"/>
            <a:ext cx="4209756" cy="445506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sz="1050" b="1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สำนักงานพัฒนาชุมชนจังหวัดสมุทรสาคร</a:t>
            </a:r>
          </a:p>
          <a:p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    ช่วยเหลือ </a:t>
            </a:r>
            <a:r>
              <a:rPr lang="en-US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: </a:t>
            </a:r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ปฏิบัติการ 90 วัน ปลูกผักสวนครัวสร้างความ</a:t>
            </a:r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มั่นคง</a:t>
            </a:r>
          </a:p>
          <a:p>
            <a:r>
              <a:rPr lang="th-TH" sz="1050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</a:t>
            </a:r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                    </a:t>
            </a:r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ทาง</a:t>
            </a:r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อาหาร</a:t>
            </a:r>
          </a:p>
          <a:p>
            <a:endParaRPr lang="th-TH" sz="1050" dirty="0" smtClean="0">
              <a:latin typeface="Chulabhorn Likit Display Medium" panose="00000600000000000000" pitchFamily="50" charset="-34"/>
              <a:cs typeface="Chulabhorn Likit Display Medium" panose="00000600000000000000" pitchFamily="50" charset="-3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sz="1050" b="1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สำนักงานพัฒนาสังคมและความมั่นคงของมนุษย์จังหวัดสมุทรสาคร</a:t>
            </a:r>
          </a:p>
          <a:p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    ช่วยเหลือ </a:t>
            </a:r>
            <a:r>
              <a:rPr lang="en-US" sz="1050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: </a:t>
            </a:r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มอบเงินสงเคราะห์</a:t>
            </a:r>
            <a:endParaRPr lang="th-TH" sz="1050" dirty="0" smtClean="0">
              <a:latin typeface="Chulabhorn Likit Display Medium" panose="00000600000000000000" pitchFamily="50" charset="-34"/>
              <a:cs typeface="Chulabhorn Likit Display Medium" panose="00000600000000000000" pitchFamily="50" charset="-34"/>
            </a:endParaRPr>
          </a:p>
          <a:p>
            <a:endParaRPr lang="th-TH" sz="1050" dirty="0">
              <a:latin typeface="Chulabhorn Likit Display Medium" panose="00000600000000000000" pitchFamily="50" charset="-34"/>
              <a:cs typeface="Chulabhorn Likit Display Medium" panose="00000600000000000000" pitchFamily="50" charset="-3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sz="1050" b="1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สำนักงานสาธารณสุขจังหวัด</a:t>
            </a:r>
            <a:r>
              <a:rPr lang="th-TH" sz="1050" b="1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สมุทรสาคร/องค์การบริหารส่วนตำบล</a:t>
            </a:r>
            <a:endParaRPr lang="th-TH" sz="1050" b="1" dirty="0">
              <a:latin typeface="Chulabhorn Likit Display Medium" panose="00000600000000000000" pitchFamily="50" charset="-34"/>
              <a:cs typeface="Chulabhorn Likit Display Medium" panose="00000600000000000000" pitchFamily="50" charset="-34"/>
            </a:endParaRPr>
          </a:p>
          <a:p>
            <a:r>
              <a:rPr lang="th-TH" sz="1050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    ช่วยเหลือ </a:t>
            </a:r>
            <a:r>
              <a:rPr lang="en-US" sz="1050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: </a:t>
            </a:r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ส่งเสริมครัวเรือนกินอาหารถูกสุขลักษณะ ปลอดภัยและได้</a:t>
            </a:r>
          </a:p>
          <a:p>
            <a:r>
              <a:rPr lang="th-TH" sz="1050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</a:t>
            </a:r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                    มาตรฐาน </a:t>
            </a:r>
          </a:p>
          <a:p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                   </a:t>
            </a:r>
            <a:r>
              <a:rPr lang="en-US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: </a:t>
            </a:r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ส่งเสริมครัวเรือนให้มีการใช้ยาเพื่อบำบัด บรรเทาอาการ</a:t>
            </a:r>
          </a:p>
          <a:p>
            <a:r>
              <a:rPr lang="th-TH" sz="1050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</a:t>
            </a:r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                    เจ็บป่วยเบื้องต้นอย่างเหมาะสม  </a:t>
            </a:r>
          </a:p>
          <a:p>
            <a:r>
              <a:rPr lang="th-TH" sz="1050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</a:t>
            </a:r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                 </a:t>
            </a:r>
            <a:r>
              <a:rPr lang="en-US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: </a:t>
            </a:r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ส่งเสริมการให้ความรู้เรื่องการออกกำลังกาย</a:t>
            </a:r>
          </a:p>
          <a:p>
            <a:endParaRPr lang="th-TH" sz="1050" dirty="0" smtClean="0">
              <a:latin typeface="Chulabhorn Likit Display Medium" panose="00000600000000000000" pitchFamily="50" charset="-34"/>
              <a:cs typeface="Chulabhorn Likit Display Medium" panose="00000600000000000000" pitchFamily="50" charset="-3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sz="1050" b="1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สำนัก</a:t>
            </a:r>
            <a:r>
              <a:rPr lang="th-TH" sz="1050" b="1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งานศึกษาธิการจังหวัดสมุทรสาคร/</a:t>
            </a:r>
            <a:r>
              <a:rPr lang="th-TH" sz="1050" b="1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องค์การบริหารส่วนตำบล/เทศบาล</a:t>
            </a:r>
          </a:p>
          <a:p>
            <a:r>
              <a:rPr lang="th-TH" sz="1050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    ช่วยเหลือ </a:t>
            </a:r>
            <a:r>
              <a:rPr lang="en-US" sz="1050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: </a:t>
            </a:r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มอบทุนการศึกษา/ให้ความรู้แก่ผู้ปกครอง</a:t>
            </a:r>
            <a:endParaRPr lang="th-TH" sz="1050" dirty="0">
              <a:latin typeface="Chulabhorn Likit Display Medium" panose="00000600000000000000" pitchFamily="50" charset="-34"/>
              <a:cs typeface="Chulabhorn Likit Display Medium" panose="00000600000000000000" pitchFamily="50" charset="-34"/>
            </a:endParaRPr>
          </a:p>
          <a:p>
            <a:endParaRPr lang="th-TH" sz="1050" dirty="0">
              <a:latin typeface="Chulabhorn Likit Display Medium" panose="00000600000000000000" pitchFamily="50" charset="-34"/>
              <a:cs typeface="Chulabhorn Likit Display Medium" panose="00000600000000000000" pitchFamily="50" charset="-3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sz="1050" b="1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สำนักงานพัฒนาสังคมและความมั่นคงของมนุษย์จังหวัด</a:t>
            </a:r>
            <a:r>
              <a:rPr lang="th-TH" sz="1050" b="1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สมุทรสาคร/</a:t>
            </a:r>
          </a:p>
          <a:p>
            <a:r>
              <a:rPr lang="th-TH" sz="1050" b="1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</a:t>
            </a:r>
            <a:r>
              <a:rPr lang="th-TH" sz="1050" b="1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  ที่ทำการปกครองอำเภอ/องค์กรปกครองส่วนท้องถิ่นทุกแห่ง/</a:t>
            </a:r>
          </a:p>
          <a:p>
            <a:r>
              <a:rPr lang="th-TH" sz="1050" b="1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</a:t>
            </a:r>
            <a:r>
              <a:rPr lang="th-TH" sz="1050" b="1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  </a:t>
            </a:r>
            <a:r>
              <a:rPr lang="th-TH" sz="1050" b="1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สำนักงาน</a:t>
            </a:r>
            <a:r>
              <a:rPr lang="th-TH" sz="1050" b="1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พัฒนาชุมชน</a:t>
            </a:r>
            <a:r>
              <a:rPr lang="th-TH" sz="1050" b="1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อำเภอ/รพ.</a:t>
            </a:r>
            <a:r>
              <a:rPr lang="th-TH" sz="1050" b="1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สต/</a:t>
            </a:r>
          </a:p>
          <a:p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   ช่วยเหลือ </a:t>
            </a:r>
            <a:r>
              <a:rPr lang="en-US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: </a:t>
            </a:r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ให้คำแนะนำครัวเรือนในการจัดบ้านเรือนให้เป็นระเบียบ </a:t>
            </a:r>
          </a:p>
          <a:p>
            <a:r>
              <a:rPr lang="th-TH" sz="1050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</a:t>
            </a:r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                    เรียบร้อยสะอาด และถูก</a:t>
            </a:r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สุขลักษณะ</a:t>
            </a:r>
          </a:p>
          <a:p>
            <a:endParaRPr lang="th-TH" sz="1050" dirty="0" smtClean="0">
              <a:latin typeface="Chulabhorn Likit Display Medium" panose="00000600000000000000" pitchFamily="50" charset="-34"/>
              <a:cs typeface="Chulabhorn Likit Display Medium" panose="00000600000000000000" pitchFamily="50" charset="-3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sz="1050" b="1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ส่วนราชการและหน่วยงานในพื้นที่</a:t>
            </a:r>
            <a:endParaRPr lang="th-TH" sz="1050" b="1" dirty="0">
              <a:latin typeface="Chulabhorn Likit Display Medium" panose="00000600000000000000" pitchFamily="50" charset="-34"/>
              <a:cs typeface="Chulabhorn Likit Display Medium" panose="00000600000000000000" pitchFamily="50" charset="-34"/>
            </a:endParaRPr>
          </a:p>
          <a:p>
            <a:r>
              <a:rPr lang="th-TH" sz="1050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    ช่วยเหลือ </a:t>
            </a:r>
            <a:r>
              <a:rPr lang="en-US" sz="1050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: </a:t>
            </a:r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มอบถุงยังชีพและเครื่องอุปโภคบริโภค</a:t>
            </a:r>
            <a:endParaRPr lang="th-TH" sz="1050" dirty="0">
              <a:latin typeface="Chulabhorn Likit Display Medium" panose="00000600000000000000" pitchFamily="50" charset="-34"/>
              <a:cs typeface="Chulabhorn Likit Display Medium" panose="00000600000000000000" pitchFamily="50" charset="-34"/>
            </a:endParaRPr>
          </a:p>
        </p:txBody>
      </p:sp>
      <p:sp>
        <p:nvSpPr>
          <p:cNvPr id="20" name="สี่เหลี่ยมผืนผ้า 19">
            <a:extLst>
              <a:ext uri="{FF2B5EF4-FFF2-40B4-BE49-F238E27FC236}">
                <a16:creationId xmlns:a16="http://schemas.microsoft.com/office/drawing/2014/main" xmlns="" id="{97D70FBA-BB37-4942-9294-086A85F08D1E}"/>
              </a:ext>
            </a:extLst>
          </p:cNvPr>
          <p:cNvSpPr/>
          <p:nvPr/>
        </p:nvSpPr>
        <p:spPr>
          <a:xfrm>
            <a:off x="4509732" y="2245493"/>
            <a:ext cx="3715750" cy="15465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sz="1050" b="1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สำนักงาน</a:t>
            </a:r>
            <a:r>
              <a:rPr lang="th-TH" sz="1050" b="1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พัฒนาสังคมและความมั่นคงของมนุษย์จังหวัด</a:t>
            </a:r>
            <a:r>
              <a:rPr lang="th-TH" sz="1050" b="1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สมุทรสาคร</a:t>
            </a:r>
            <a:r>
              <a:rPr lang="th-TH" sz="1050" b="1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/</a:t>
            </a:r>
            <a:r>
              <a:rPr lang="th-TH" sz="1050" b="1" dirty="0" err="1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พชอ</a:t>
            </a:r>
            <a:r>
              <a:rPr lang="th-TH" sz="1050" b="1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.</a:t>
            </a:r>
          </a:p>
          <a:p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    ช่วยเหลือ </a:t>
            </a:r>
            <a:r>
              <a:rPr lang="en-US" sz="1050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: </a:t>
            </a:r>
            <a:r>
              <a:rPr lang="th-TH" sz="1050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การซ่อมแซมบ้าน/การสร้างบ้าน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th-TH" sz="1050" b="1" dirty="0">
              <a:latin typeface="Chulabhorn Likit Display Medium" panose="00000600000000000000" pitchFamily="50" charset="-34"/>
              <a:cs typeface="Chulabhorn Likit Display Medium" panose="00000600000000000000" pitchFamily="50" charset="-3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sz="1050" b="1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ส่วนราชการและหน่วยงานในพื้นที่</a:t>
            </a:r>
          </a:p>
          <a:p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    ช่วยเหลือ </a:t>
            </a:r>
            <a:r>
              <a:rPr lang="en-US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: </a:t>
            </a:r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ส่งเสริมการประกอบอาชีพ/การจ้างงานในโรงงาน/</a:t>
            </a:r>
          </a:p>
          <a:p>
            <a:r>
              <a:rPr lang="th-TH" sz="1050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</a:t>
            </a:r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                    การรับงานจากโรงงานมาทำที่บ้าน</a:t>
            </a:r>
            <a:endParaRPr lang="th-TH" sz="1050" dirty="0" smtClean="0">
              <a:latin typeface="Chulabhorn Likit Display Medium" panose="00000600000000000000" pitchFamily="50" charset="-34"/>
              <a:cs typeface="Chulabhorn Likit Display Medium" panose="00000600000000000000" pitchFamily="50" charset="-34"/>
            </a:endParaRPr>
          </a:p>
          <a:p>
            <a:endParaRPr lang="th-TH" sz="1050" dirty="0" smtClean="0">
              <a:latin typeface="Chulabhorn Likit Display Medium" panose="00000600000000000000" pitchFamily="50" charset="-34"/>
              <a:cs typeface="Chulabhorn Likit Display Medium" panose="00000600000000000000" pitchFamily="50" charset="-34"/>
            </a:endParaRPr>
          </a:p>
          <a:p>
            <a:endParaRPr lang="th-TH" sz="1050" dirty="0">
              <a:latin typeface="Chulabhorn Likit Display Medium" panose="00000600000000000000" pitchFamily="50" charset="-34"/>
              <a:cs typeface="Chulabhorn Likit Display Medium" panose="00000600000000000000" pitchFamily="50" charset="-34"/>
            </a:endParaRPr>
          </a:p>
        </p:txBody>
      </p:sp>
      <p:sp>
        <p:nvSpPr>
          <p:cNvPr id="14" name="สี่เหลี่ยมผืนผ้า 13">
            <a:extLst>
              <a:ext uri="{FF2B5EF4-FFF2-40B4-BE49-F238E27FC236}">
                <a16:creationId xmlns:a16="http://schemas.microsoft.com/office/drawing/2014/main" xmlns="" id="{97D70FBA-BB37-4942-9294-086A85F08D1E}"/>
              </a:ext>
            </a:extLst>
          </p:cNvPr>
          <p:cNvSpPr/>
          <p:nvPr/>
        </p:nvSpPr>
        <p:spPr>
          <a:xfrm>
            <a:off x="8429882" y="2270608"/>
            <a:ext cx="3579948" cy="332398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th-TH" sz="1050" b="1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    ส่วน</a:t>
            </a:r>
            <a:r>
              <a:rPr lang="th-TH" sz="1050" b="1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ราชการและหน่วยงานใน</a:t>
            </a:r>
            <a:r>
              <a:rPr lang="th-TH" sz="1050" b="1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พื้นที่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เหล่ากาชาดจังหวัดสมุทรสาคร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sz="1050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สำนักงานพัฒนาสังคมและความมั่นคงของมนุษย์จังหวัดสมุทรสาคร</a:t>
            </a:r>
          </a:p>
          <a:p>
            <a:r>
              <a:rPr lang="th-TH" sz="1050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    ช่วยเหลือ </a:t>
            </a:r>
            <a:r>
              <a:rPr lang="en-US" sz="1050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: </a:t>
            </a:r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สนับสนุนงบปรับปรุง</a:t>
            </a:r>
            <a:r>
              <a:rPr lang="th-TH" sz="1050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สภาพแวดล้อม/</a:t>
            </a:r>
          </a:p>
          <a:p>
            <a:r>
              <a:rPr lang="th-TH" sz="1050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                     สิ่งอำนวยความ</a:t>
            </a:r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สะดวกของผู้สูงอายุและ</a:t>
            </a:r>
          </a:p>
          <a:p>
            <a:r>
              <a:rPr lang="th-TH" sz="1050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</a:t>
            </a:r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                    คนพิการ</a:t>
            </a:r>
            <a:endParaRPr lang="th-TH" sz="1050" dirty="0">
              <a:latin typeface="Chulabhorn Likit Display Medium" panose="00000600000000000000" pitchFamily="50" charset="-34"/>
              <a:cs typeface="Chulabhorn Likit Display Medium" panose="00000600000000000000" pitchFamily="50" charset="-3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th-TH" sz="1050" dirty="0">
              <a:latin typeface="Chulabhorn Likit Display Medium" panose="00000600000000000000" pitchFamily="50" charset="-34"/>
              <a:cs typeface="Chulabhorn Likit Display Medium" panose="00000600000000000000" pitchFamily="50" charset="-3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th-TH" sz="1050" dirty="0" smtClean="0">
              <a:latin typeface="Chulabhorn Likit Display Medium" panose="00000600000000000000" pitchFamily="50" charset="-34"/>
              <a:cs typeface="Chulabhorn Likit Display Medium" panose="00000600000000000000" pitchFamily="50" charset="-3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sz="1050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สำนักงานพัฒนาสังคมและความมั่นคงของมนุษย์จังหวัดสมุทรสาคร</a:t>
            </a:r>
          </a:p>
          <a:p>
            <a:r>
              <a:rPr lang="th-TH" sz="1050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    ช่วยเหลือ </a:t>
            </a:r>
            <a:r>
              <a:rPr lang="en-US" sz="1050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: </a:t>
            </a:r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จ้างงานคนพิการ</a:t>
            </a:r>
            <a:endParaRPr lang="th-TH" sz="1050" dirty="0">
              <a:latin typeface="Chulabhorn Likit Display Medium" panose="00000600000000000000" pitchFamily="50" charset="-34"/>
              <a:cs typeface="Chulabhorn Likit Display Medium" panose="00000600000000000000" pitchFamily="50" charset="-34"/>
            </a:endParaRPr>
          </a:p>
          <a:p>
            <a:endParaRPr lang="th-TH" sz="1050" dirty="0">
              <a:latin typeface="Chulabhorn Likit Display Medium" panose="00000600000000000000" pitchFamily="50" charset="-34"/>
              <a:cs typeface="Chulabhorn Likit Display Medium" panose="00000600000000000000" pitchFamily="50" charset="-3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th-TH" sz="1050" dirty="0" smtClean="0">
              <a:latin typeface="Chulabhorn Likit Display Medium" panose="00000600000000000000" pitchFamily="50" charset="-34"/>
              <a:cs typeface="Chulabhorn Likit Display Medium" panose="00000600000000000000" pitchFamily="50" charset="-3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สำนักงานปศุสัตว์จังหวัดสมุทรสาคร</a:t>
            </a:r>
          </a:p>
          <a:p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    ช่วยเหลือ </a:t>
            </a:r>
            <a:r>
              <a:rPr lang="en-US" sz="1050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: </a:t>
            </a:r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โครงการเกษตรทฤษฎีใหม่</a:t>
            </a:r>
            <a:endParaRPr lang="th-TH" sz="1050" dirty="0" smtClean="0">
              <a:latin typeface="Chulabhorn Likit Display Medium" panose="00000600000000000000" pitchFamily="50" charset="-34"/>
              <a:cs typeface="Chulabhorn Likit Display Medium" panose="00000600000000000000" pitchFamily="50" charset="-34"/>
            </a:endParaRPr>
          </a:p>
          <a:p>
            <a:endParaRPr lang="th-TH" sz="1050" dirty="0" smtClean="0">
              <a:latin typeface="Chulabhorn Likit Display Medium" panose="00000600000000000000" pitchFamily="50" charset="-34"/>
              <a:cs typeface="Chulabhorn Likit Display Medium" panose="00000600000000000000" pitchFamily="50" charset="-3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สำนักงานประมงจังหวัด</a:t>
            </a:r>
            <a:r>
              <a:rPr lang="th-TH" sz="1050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สมุทรสาคร</a:t>
            </a:r>
          </a:p>
          <a:p>
            <a:r>
              <a:rPr lang="th-TH" sz="1050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    ช่วยเหลือ </a:t>
            </a:r>
            <a:r>
              <a:rPr lang="en-US" sz="1050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: </a:t>
            </a:r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การเพิ่มประสิทธิภาพการผลิตสินค้าเกษตรกร        </a:t>
            </a:r>
          </a:p>
          <a:p>
            <a:r>
              <a:rPr lang="th-TH" sz="1050" dirty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</a:t>
            </a:r>
            <a:r>
              <a:rPr lang="th-TH" sz="1050" dirty="0" smtClean="0">
                <a:latin typeface="Chulabhorn Likit Display Medium" panose="00000600000000000000" pitchFamily="50" charset="-34"/>
                <a:cs typeface="Chulabhorn Likit Display Medium" panose="00000600000000000000" pitchFamily="50" charset="-34"/>
              </a:rPr>
              <a:t>                     เศรษฐกิจพอเพียง</a:t>
            </a:r>
          </a:p>
        </p:txBody>
      </p:sp>
      <p:cxnSp>
        <p:nvCxnSpPr>
          <p:cNvPr id="3" name="ตัวเชื่อมต่อตรง 2"/>
          <p:cNvCxnSpPr/>
          <p:nvPr/>
        </p:nvCxnSpPr>
        <p:spPr>
          <a:xfrm>
            <a:off x="2102416" y="1548143"/>
            <a:ext cx="7734697" cy="1374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ตัวเชื่อมต่อตรง 20"/>
          <p:cNvCxnSpPr>
            <a:endCxn id="16" idx="0"/>
          </p:cNvCxnSpPr>
          <p:nvPr/>
        </p:nvCxnSpPr>
        <p:spPr>
          <a:xfrm>
            <a:off x="2102416" y="1531480"/>
            <a:ext cx="0" cy="22278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ตัวเชื่อมต่อตรง 28"/>
          <p:cNvCxnSpPr/>
          <p:nvPr/>
        </p:nvCxnSpPr>
        <p:spPr>
          <a:xfrm>
            <a:off x="9837616" y="1555015"/>
            <a:ext cx="0" cy="22278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ตัวเชื่อมต่อตรง 29"/>
          <p:cNvCxnSpPr/>
          <p:nvPr/>
        </p:nvCxnSpPr>
        <p:spPr>
          <a:xfrm>
            <a:off x="6294863" y="1573665"/>
            <a:ext cx="0" cy="22278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กล่องข้อความ 30"/>
          <p:cNvSpPr txBox="1"/>
          <p:nvPr/>
        </p:nvSpPr>
        <p:spPr>
          <a:xfrm>
            <a:off x="9924591" y="6328372"/>
            <a:ext cx="2305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 smtClean="0">
                <a:solidFill>
                  <a:schemeClr val="bg1"/>
                </a:solidFill>
              </a:rPr>
              <a:t>ข้อมูล ณ วันที่ 20 เม.ย.65</a:t>
            </a:r>
            <a:endParaRPr lang="th-TH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404189"/>
      </p:ext>
    </p:extLst>
  </p:cSld>
  <p:clrMapOvr>
    <a:masterClrMapping/>
  </p:clrMapOvr>
</p:sld>
</file>

<file path=ppt/theme/theme1.xml><?xml version="1.0" encoding="utf-8"?>
<a:theme xmlns:a="http://schemas.openxmlformats.org/drawingml/2006/main" name="แกลเลอรี">
  <a:themeElements>
    <a:clrScheme name="ตรงกลาง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แกลเลอรี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แกลเลอรี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1529</TotalTime>
  <Words>529</Words>
  <Application>Microsoft Office PowerPoint</Application>
  <PresentationFormat>แบบจอกว้าง</PresentationFormat>
  <Paragraphs>118</Paragraphs>
  <Slides>4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10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4</vt:i4>
      </vt:variant>
    </vt:vector>
  </HeadingPairs>
  <TitlesOfParts>
    <vt:vector size="15" baseType="lpstr">
      <vt:lpstr>Angsana New</vt:lpstr>
      <vt:lpstr>Arial</vt:lpstr>
      <vt:lpstr>Calibri</vt:lpstr>
      <vt:lpstr>Century Gothic</vt:lpstr>
      <vt:lpstr>Chulabhorn Likit Display Medium</vt:lpstr>
      <vt:lpstr>Chulabhorn Likit Text</vt:lpstr>
      <vt:lpstr>Chulabhorn Likit Text Light๙</vt:lpstr>
      <vt:lpstr>Chulabhorn Likit Text Medium</vt:lpstr>
      <vt:lpstr>Cordia New</vt:lpstr>
      <vt:lpstr>Times New Roman</vt:lpstr>
      <vt:lpstr>แกลเลอรี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User</dc:creator>
  <cp:lastModifiedBy>Windows User</cp:lastModifiedBy>
  <cp:revision>66</cp:revision>
  <cp:lastPrinted>2022-04-22T05:04:38Z</cp:lastPrinted>
  <dcterms:created xsi:type="dcterms:W3CDTF">2022-03-19T04:19:50Z</dcterms:created>
  <dcterms:modified xsi:type="dcterms:W3CDTF">2022-04-22T11:22:24Z</dcterms:modified>
</cp:coreProperties>
</file>