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handoutMasterIdLst>
    <p:handoutMasterId r:id="rId7"/>
  </p:handoutMasterIdLst>
  <p:sldIdLst>
    <p:sldId id="256" r:id="rId2"/>
    <p:sldId id="265" r:id="rId3"/>
    <p:sldId id="266" r:id="rId4"/>
    <p:sldId id="267" r:id="rId5"/>
    <p:sldId id="268" r:id="rId6"/>
  </p:sldIdLst>
  <p:sldSz cx="12192000" cy="6858000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6AEB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สไตล์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91" d="100"/>
          <a:sy n="91" d="100"/>
        </p:scale>
        <p:origin x="1350" y="6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85495" cy="502989"/>
          </a:xfrm>
          <a:prstGeom prst="rect">
            <a:avLst/>
          </a:prstGeom>
        </p:spPr>
        <p:txBody>
          <a:bodyPr vert="horz" lIns="90452" tIns="45226" rIns="90452" bIns="45226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quarter" idx="1"/>
          </p:nvPr>
        </p:nvSpPr>
        <p:spPr>
          <a:xfrm>
            <a:off x="3901113" y="1"/>
            <a:ext cx="2985495" cy="502989"/>
          </a:xfrm>
          <a:prstGeom prst="rect">
            <a:avLst/>
          </a:prstGeom>
        </p:spPr>
        <p:txBody>
          <a:bodyPr vert="horz" lIns="90452" tIns="45226" rIns="90452" bIns="45226" rtlCol="0"/>
          <a:lstStyle>
            <a:lvl1pPr algn="r">
              <a:defRPr sz="1200"/>
            </a:lvl1pPr>
          </a:lstStyle>
          <a:p>
            <a:fld id="{95434198-5387-47AA-BD47-486377AFC6A1}" type="datetimeFigureOut">
              <a:rPr lang="th-TH" smtClean="0"/>
              <a:t>19/05/65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2" y="9515725"/>
            <a:ext cx="2985495" cy="502989"/>
          </a:xfrm>
          <a:prstGeom prst="rect">
            <a:avLst/>
          </a:prstGeom>
        </p:spPr>
        <p:txBody>
          <a:bodyPr vert="horz" lIns="90452" tIns="45226" rIns="90452" bIns="45226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5" name="ตัวแทนหมายเลขสไลด์ 4"/>
          <p:cNvSpPr>
            <a:spLocks noGrp="1"/>
          </p:cNvSpPr>
          <p:nvPr>
            <p:ph type="sldNum" sz="quarter" idx="3"/>
          </p:nvPr>
        </p:nvSpPr>
        <p:spPr>
          <a:xfrm>
            <a:off x="3901113" y="9515725"/>
            <a:ext cx="2985495" cy="502989"/>
          </a:xfrm>
          <a:prstGeom prst="rect">
            <a:avLst/>
          </a:prstGeom>
        </p:spPr>
        <p:txBody>
          <a:bodyPr vert="horz" lIns="90452" tIns="45226" rIns="90452" bIns="45226" rtlCol="0" anchor="b"/>
          <a:lstStyle>
            <a:lvl1pPr algn="r">
              <a:defRPr sz="1200"/>
            </a:lvl1pPr>
          </a:lstStyle>
          <a:p>
            <a:fld id="{6B59A8E0-3AB3-4635-8D75-05DDC5F6438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210905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2618554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8404" y="3564467"/>
            <a:ext cx="8637072" cy="107109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50C21-C83A-481D-BE0D-C10B965C1FB6}" type="datetimeFigureOut">
              <a:rPr lang="th-TH" smtClean="0"/>
              <a:t>19/05/65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7124" y="329307"/>
            <a:ext cx="5943668" cy="309201"/>
          </a:xfrm>
        </p:spPr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24392" y="134930"/>
            <a:ext cx="811019" cy="503578"/>
          </a:xfrm>
        </p:spPr>
        <p:txBody>
          <a:bodyPr/>
          <a:lstStyle/>
          <a:p>
            <a:fld id="{CFB5DC06-60CE-4977-BBBB-8322E4AAAD9E}" type="slidenum">
              <a:rPr lang="th-TH" smtClean="0"/>
              <a:t>‹#›</a:t>
            </a:fld>
            <a:endParaRPr lang="th-TH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3083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50C21-C83A-481D-BE0D-C10B965C1FB6}" type="datetimeFigureOut">
              <a:rPr lang="th-TH" smtClean="0"/>
              <a:t>19/05/65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5DC06-60CE-4977-BBBB-8322E4AAAD9E}" type="slidenum">
              <a:rPr lang="th-TH" smtClean="0"/>
              <a:t>‹#›</a:t>
            </a:fld>
            <a:endParaRPr lang="th-TH"/>
          </a:p>
        </p:txBody>
      </p:sp>
      <p:pic>
        <p:nvPicPr>
          <p:cNvPr id="15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2096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4709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0270" y="798973"/>
            <a:ext cx="7828830" cy="4659889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50C21-C83A-481D-BE0D-C10B965C1FB6}" type="datetimeFigureOut">
              <a:rPr lang="th-TH" smtClean="0"/>
              <a:t>19/05/65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5DC06-60CE-4977-BBBB-8322E4AAAD9E}" type="slidenum">
              <a:rPr lang="th-TH" smtClean="0"/>
              <a:t>‹#›</a:t>
            </a:fld>
            <a:endParaRPr lang="th-TH"/>
          </a:p>
        </p:txBody>
      </p:sp>
      <p:pic>
        <p:nvPicPr>
          <p:cNvPr id="17" name="Picture 16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59215" b="36435"/>
          <a:stretch/>
        </p:blipFill>
        <p:spPr>
          <a:xfrm rot="5400000">
            <a:off x="8642279" y="3046916"/>
            <a:ext cx="4663440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627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/>
            </a:lvl1pPr>
          </a:lstStyle>
          <a:p>
            <a:fld id="{49050C21-C83A-481D-BE0D-C10B965C1FB6}" type="datetimeFigureOut">
              <a:rPr lang="th-TH" smtClean="0"/>
              <a:t>19/05/65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5DC06-60CE-4977-BBBB-8322E4AAAD9E}" type="slidenum">
              <a:rPr lang="th-TH" smtClean="0"/>
              <a:t>‹#›</a:t>
            </a:fld>
            <a:endParaRPr lang="th-TH"/>
          </a:p>
        </p:txBody>
      </p:sp>
      <p:pic>
        <p:nvPicPr>
          <p:cNvPr id="24" name="Picture 2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1878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7" y="1756129"/>
            <a:ext cx="8619060" cy="205006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129166" y="3806195"/>
            <a:ext cx="861906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50C21-C83A-481D-BE0D-C10B965C1FB6}" type="datetimeFigureOut">
              <a:rPr lang="th-TH" smtClean="0"/>
              <a:t>19/05/65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5DC06-60CE-4977-BBBB-8322E4AAAD9E}" type="slidenum">
              <a:rPr lang="th-TH" smtClean="0"/>
              <a:t>‹#›</a:t>
            </a:fld>
            <a:endParaRPr lang="th-TH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2967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052" y="958037"/>
            <a:ext cx="9605635" cy="1059305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9166" y="2165621"/>
            <a:ext cx="4645152" cy="3293852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606" y="2171769"/>
            <a:ext cx="4645152" cy="3287094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50C21-C83A-481D-BE0D-C10B965C1FB6}" type="datetimeFigureOut">
              <a:rPr lang="th-TH" smtClean="0"/>
              <a:t>19/05/65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5DC06-60CE-4977-BBBB-8322E4AAAD9E}" type="slidenum">
              <a:rPr lang="th-TH" smtClean="0"/>
              <a:t>‹#›</a:t>
            </a:fld>
            <a:endParaRPr lang="th-TH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4759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6" y="953336"/>
            <a:ext cx="9607661" cy="1056319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2169727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9166" y="2974448"/>
            <a:ext cx="4645152" cy="2493876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4337" y="2173181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4337" y="2971669"/>
            <a:ext cx="4645152" cy="2487193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50C21-C83A-481D-BE0D-C10B965C1FB6}" type="datetimeFigureOut">
              <a:rPr lang="th-TH" smtClean="0"/>
              <a:t>19/05/65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5DC06-60CE-4977-BBBB-8322E4AAAD9E}" type="slidenum">
              <a:rPr lang="th-TH" smtClean="0"/>
              <a:t>‹#›</a:t>
            </a:fld>
            <a:endParaRPr lang="th-TH"/>
          </a:p>
        </p:txBody>
      </p:sp>
      <p:pic>
        <p:nvPicPr>
          <p:cNvPr id="18" name="Picture 17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8102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50C21-C83A-481D-BE0D-C10B965C1FB6}" type="datetimeFigureOut">
              <a:rPr lang="th-TH" smtClean="0"/>
              <a:t>19/05/65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5DC06-60CE-4977-BBBB-8322E4AAAD9E}" type="slidenum">
              <a:rPr lang="th-TH" smtClean="0"/>
              <a:t>‹#›</a:t>
            </a:fld>
            <a:endParaRPr lang="th-TH"/>
          </a:p>
        </p:txBody>
      </p:sp>
      <p:pic>
        <p:nvPicPr>
          <p:cNvPr id="14" name="Picture 1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69111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50C21-C83A-481D-BE0D-C10B965C1FB6}" type="datetimeFigureOut">
              <a:rPr lang="th-TH" smtClean="0"/>
              <a:t>19/05/65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5DC06-60CE-4977-BBBB-8322E4AAAD9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62145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291" y="952578"/>
            <a:ext cx="3275013" cy="2322176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3334" y="952578"/>
            <a:ext cx="6012470" cy="4505221"/>
          </a:xfrm>
        </p:spPr>
        <p:txBody>
          <a:bodyPr anchor="ctr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4291" y="3274754"/>
            <a:ext cx="3275013" cy="2178918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50C21-C83A-481D-BE0D-C10B965C1FB6}" type="datetimeFigureOut">
              <a:rPr lang="th-TH" smtClean="0"/>
              <a:t>19/05/65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5DC06-60CE-4977-BBBB-8322E4AAAD9E}" type="slidenum">
              <a:rPr lang="th-TH" smtClean="0"/>
              <a:t>‹#›</a:t>
            </a:fld>
            <a:endParaRPr lang="th-TH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1654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24" y="1129513"/>
            <a:ext cx="5854872" cy="192420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8247" y="3053721"/>
            <a:ext cx="5846486" cy="209601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25300" y="5469856"/>
            <a:ext cx="5849605" cy="320123"/>
          </a:xfrm>
        </p:spPr>
        <p:txBody>
          <a:bodyPr/>
          <a:lstStyle>
            <a:lvl1pPr algn="l">
              <a:defRPr/>
            </a:lvl1pPr>
          </a:lstStyle>
          <a:p>
            <a:fld id="{49050C21-C83A-481D-BE0D-C10B965C1FB6}" type="datetimeFigureOut">
              <a:rPr lang="th-TH" smtClean="0"/>
              <a:t>19/05/65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25300" y="318640"/>
            <a:ext cx="4877818" cy="320931"/>
          </a:xfrm>
        </p:spPr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76794" y="137408"/>
            <a:ext cx="811019" cy="503578"/>
          </a:xfrm>
        </p:spPr>
        <p:txBody>
          <a:bodyPr/>
          <a:lstStyle/>
          <a:p>
            <a:fld id="{CFB5DC06-60CE-4977-BBBB-8322E4AAAD9E}" type="slidenum">
              <a:rPr lang="th-TH" smtClean="0"/>
              <a:t>‹#›</a:t>
            </a:fld>
            <a:endParaRPr lang="th-TH"/>
          </a:p>
        </p:txBody>
      </p:sp>
      <p:pic>
        <p:nvPicPr>
          <p:cNvPr id="22" name="Picture 21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8549" b="36564"/>
          <a:stretch/>
        </p:blipFill>
        <p:spPr>
          <a:xfrm>
            <a:off x="1125460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7847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0270" y="2171769"/>
            <a:ext cx="9603275" cy="329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32830" y="330370"/>
            <a:ext cx="251539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050C21-C83A-481D-BE0D-C10B965C1FB6}" type="datetimeFigureOut">
              <a:rPr lang="th-TH" smtClean="0"/>
              <a:t>19/05/65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0270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18076" y="137408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CFB5DC06-60CE-4977-BBBB-8322E4AAAD9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34824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">
            <a:extLst>
              <a:ext uri="{FF2B5EF4-FFF2-40B4-BE49-F238E27FC236}">
                <a16:creationId xmlns:a16="http://schemas.microsoft.com/office/drawing/2014/main" xmlns="" id="{8BC2C1FE-358A-4A98-8677-3DE04DE01381}"/>
              </a:ext>
            </a:extLst>
          </p:cNvPr>
          <p:cNvGrpSpPr/>
          <p:nvPr/>
        </p:nvGrpSpPr>
        <p:grpSpPr>
          <a:xfrm>
            <a:off x="0" y="545285"/>
            <a:ext cx="12091307" cy="1398397"/>
            <a:chOff x="876358" y="-22820"/>
            <a:chExt cx="6013891" cy="1052059"/>
          </a:xfrm>
        </p:grpSpPr>
        <p:sp>
          <p:nvSpPr>
            <p:cNvPr id="8" name="Flowchart: Manual Input 5">
              <a:extLst>
                <a:ext uri="{FF2B5EF4-FFF2-40B4-BE49-F238E27FC236}">
                  <a16:creationId xmlns:a16="http://schemas.microsoft.com/office/drawing/2014/main" xmlns="" id="{987A90B7-B913-4650-9F6F-B118C15DE2AC}"/>
                </a:ext>
              </a:extLst>
            </p:cNvPr>
            <p:cNvSpPr/>
            <p:nvPr/>
          </p:nvSpPr>
          <p:spPr>
            <a:xfrm flipV="1">
              <a:off x="1382144" y="43947"/>
              <a:ext cx="5508105" cy="985292"/>
            </a:xfrm>
            <a:prstGeom prst="flowChartManualInpu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9" name="Flowchart: Manual Input 6">
              <a:extLst>
                <a:ext uri="{FF2B5EF4-FFF2-40B4-BE49-F238E27FC236}">
                  <a16:creationId xmlns:a16="http://schemas.microsoft.com/office/drawing/2014/main" xmlns="" id="{FB42247C-5CFE-4CFE-BC6B-F1A6A6EA4D7A}"/>
                </a:ext>
              </a:extLst>
            </p:cNvPr>
            <p:cNvSpPr/>
            <p:nvPr/>
          </p:nvSpPr>
          <p:spPr>
            <a:xfrm flipH="1" flipV="1">
              <a:off x="1382144" y="-22820"/>
              <a:ext cx="5508105" cy="985292"/>
            </a:xfrm>
            <a:prstGeom prst="flowChartManualInput">
              <a:avLst/>
            </a:prstGeom>
            <a:solidFill>
              <a:srgbClr val="FF3300"/>
            </a:solidFill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0" name="Rectangle 7">
              <a:extLst>
                <a:ext uri="{FF2B5EF4-FFF2-40B4-BE49-F238E27FC236}">
                  <a16:creationId xmlns:a16="http://schemas.microsoft.com/office/drawing/2014/main" xmlns="" id="{96D47CD8-D6F8-49C5-A5EC-CDDB7C30CBAA}"/>
                </a:ext>
              </a:extLst>
            </p:cNvPr>
            <p:cNvSpPr/>
            <p:nvPr/>
          </p:nvSpPr>
          <p:spPr>
            <a:xfrm>
              <a:off x="1721867" y="43947"/>
              <a:ext cx="5168382" cy="6401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15000"/>
                </a:lnSpc>
                <a:spcBef>
                  <a:spcPts val="600"/>
                </a:spcBef>
                <a:tabLst>
                  <a:tab pos="1350645" algn="l"/>
                </a:tabLst>
              </a:pPr>
              <a:endParaRPr lang="en-US" sz="3200" dirty="0">
                <a:solidFill>
                  <a:prstClr val="white"/>
                </a:solidFill>
                <a:latin typeface="+mj-lt"/>
                <a:ea typeface="Times New Roman" panose="02020603050405020304" pitchFamily="18" charset="0"/>
                <a:cs typeface="Chulabhorn Likit Text" panose="00000500000000000000" pitchFamily="50" charset="-34"/>
              </a:endParaRPr>
            </a:p>
          </p:txBody>
        </p:sp>
        <p:sp>
          <p:nvSpPr>
            <p:cNvPr id="11" name="Flowchart: Connector 8">
              <a:extLst>
                <a:ext uri="{FF2B5EF4-FFF2-40B4-BE49-F238E27FC236}">
                  <a16:creationId xmlns:a16="http://schemas.microsoft.com/office/drawing/2014/main" xmlns="" id="{991D3F70-8DBD-4B09-8291-B09D505E181D}"/>
                </a:ext>
              </a:extLst>
            </p:cNvPr>
            <p:cNvSpPr/>
            <p:nvPr/>
          </p:nvSpPr>
          <p:spPr>
            <a:xfrm>
              <a:off x="876358" y="-22820"/>
              <a:ext cx="938898" cy="985292"/>
            </a:xfrm>
            <a:prstGeom prst="flowChartConnector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12" name="สี่เหลี่ยมผืนผ้า 11">
            <a:extLst>
              <a:ext uri="{FF2B5EF4-FFF2-40B4-BE49-F238E27FC236}">
                <a16:creationId xmlns:a16="http://schemas.microsoft.com/office/drawing/2014/main" xmlns="" id="{8D035115-9C14-4D6E-AA01-9A5D369A66F1}"/>
              </a:ext>
            </a:extLst>
          </p:cNvPr>
          <p:cNvSpPr/>
          <p:nvPr/>
        </p:nvSpPr>
        <p:spPr>
          <a:xfrm>
            <a:off x="1887714" y="752580"/>
            <a:ext cx="99743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400" b="1" dirty="0">
                <a:solidFill>
                  <a:schemeClr val="bg1"/>
                </a:solidFill>
                <a:latin typeface="Chulabhorn Likit Text Light๙" panose="00000400000000000000" pitchFamily="2" charset="-34"/>
                <a:cs typeface="Chulabhorn Likit Text Light๙" panose="00000400000000000000" pitchFamily="2" charset="-34"/>
              </a:rPr>
              <a:t>การขับเคลื่อนศูนย์อำนวยการขจัดความยากจนและพัฒนาคนทุกช่วงวัยอย่างยั่งยืน</a:t>
            </a:r>
          </a:p>
          <a:p>
            <a:pPr algn="ctr"/>
            <a:r>
              <a:rPr lang="th-TH" sz="2400" b="1" dirty="0">
                <a:solidFill>
                  <a:schemeClr val="bg1"/>
                </a:solidFill>
                <a:latin typeface="Chulabhorn Likit Text Light๙" panose="00000400000000000000" pitchFamily="2" charset="-34"/>
                <a:cs typeface="Chulabhorn Likit Text Light๙" panose="00000400000000000000" pitchFamily="2" charset="-34"/>
              </a:rPr>
              <a:t>ตามหลักปรัชญาของเศรษฐกิจพอเพียง (</a:t>
            </a:r>
            <a:r>
              <a:rPr lang="th-TH" sz="2400" b="1" dirty="0" err="1">
                <a:solidFill>
                  <a:schemeClr val="bg1"/>
                </a:solidFill>
                <a:latin typeface="Chulabhorn Likit Text Light๙" panose="00000400000000000000" pitchFamily="2" charset="-34"/>
                <a:cs typeface="Chulabhorn Likit Text Light๙" panose="00000400000000000000" pitchFamily="2" charset="-34"/>
              </a:rPr>
              <a:t>ศจพ</a:t>
            </a:r>
            <a:r>
              <a:rPr lang="th-TH" sz="2400" b="1" dirty="0">
                <a:solidFill>
                  <a:schemeClr val="bg1"/>
                </a:solidFill>
                <a:latin typeface="Chulabhorn Likit Text Light๙" panose="00000400000000000000" pitchFamily="2" charset="-34"/>
                <a:cs typeface="Chulabhorn Likit Text Light๙" panose="00000400000000000000" pitchFamily="2" charset="-34"/>
              </a:rPr>
              <a:t>.จ.) จังหวัดสมุทรสาคร </a:t>
            </a:r>
          </a:p>
        </p:txBody>
      </p:sp>
      <p:sp>
        <p:nvSpPr>
          <p:cNvPr id="13" name="กล่องข้อความ 12">
            <a:extLst>
              <a:ext uri="{FF2B5EF4-FFF2-40B4-BE49-F238E27FC236}">
                <a16:creationId xmlns:a16="http://schemas.microsoft.com/office/drawing/2014/main" xmlns="" id="{39D120A0-11A7-42BA-B789-AC2B6A371F1E}"/>
              </a:ext>
            </a:extLst>
          </p:cNvPr>
          <p:cNvSpPr txBox="1"/>
          <p:nvPr/>
        </p:nvSpPr>
        <p:spPr>
          <a:xfrm>
            <a:off x="2965664" y="2513975"/>
            <a:ext cx="731322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4400" b="1" dirty="0">
                <a:ln>
                  <a:solidFill>
                    <a:schemeClr val="bg1"/>
                  </a:solidFill>
                </a:ln>
                <a:latin typeface="Chulabhorn Likit Text" panose="00000500000000000000" pitchFamily="50" charset="-34"/>
                <a:cs typeface="Chulabhorn Likit Text" panose="00000500000000000000" pitchFamily="50" charset="-34"/>
              </a:rPr>
              <a:t>ประจำเดือน พฤษภาคม 2565</a:t>
            </a:r>
          </a:p>
        </p:txBody>
      </p:sp>
      <p:sp>
        <p:nvSpPr>
          <p:cNvPr id="2" name="กล่องข้อความ 1"/>
          <p:cNvSpPr txBox="1"/>
          <p:nvPr/>
        </p:nvSpPr>
        <p:spPr>
          <a:xfrm>
            <a:off x="9924591" y="6328372"/>
            <a:ext cx="2305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>
                <a:solidFill>
                  <a:schemeClr val="bg1"/>
                </a:solidFill>
              </a:rPr>
              <a:t>ข้อมูล ณ วันที่ 20 เม.ย.65</a:t>
            </a:r>
          </a:p>
        </p:txBody>
      </p:sp>
    </p:spTree>
    <p:extLst>
      <p:ext uri="{BB962C8B-B14F-4D97-AF65-F5344CB8AC3E}">
        <p14:creationId xmlns:p14="http://schemas.microsoft.com/office/powerpoint/2010/main" val="3121448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">
            <a:extLst>
              <a:ext uri="{FF2B5EF4-FFF2-40B4-BE49-F238E27FC236}">
                <a16:creationId xmlns:a16="http://schemas.microsoft.com/office/drawing/2014/main" xmlns="" id="{8BC2C1FE-358A-4A98-8677-3DE04DE01381}"/>
              </a:ext>
            </a:extLst>
          </p:cNvPr>
          <p:cNvGrpSpPr/>
          <p:nvPr/>
        </p:nvGrpSpPr>
        <p:grpSpPr>
          <a:xfrm>
            <a:off x="0" y="36406"/>
            <a:ext cx="12091307" cy="1052059"/>
            <a:chOff x="876358" y="-22820"/>
            <a:chExt cx="6013891" cy="1052059"/>
          </a:xfrm>
        </p:grpSpPr>
        <p:sp>
          <p:nvSpPr>
            <p:cNvPr id="8" name="Flowchart: Manual Input 5">
              <a:extLst>
                <a:ext uri="{FF2B5EF4-FFF2-40B4-BE49-F238E27FC236}">
                  <a16:creationId xmlns:a16="http://schemas.microsoft.com/office/drawing/2014/main" xmlns="" id="{987A90B7-B913-4650-9F6F-B118C15DE2AC}"/>
                </a:ext>
              </a:extLst>
            </p:cNvPr>
            <p:cNvSpPr/>
            <p:nvPr/>
          </p:nvSpPr>
          <p:spPr>
            <a:xfrm flipV="1">
              <a:off x="1382144" y="43947"/>
              <a:ext cx="5508105" cy="985292"/>
            </a:xfrm>
            <a:prstGeom prst="flowChartManualInpu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9" name="Flowchart: Manual Input 6">
              <a:extLst>
                <a:ext uri="{FF2B5EF4-FFF2-40B4-BE49-F238E27FC236}">
                  <a16:creationId xmlns:a16="http://schemas.microsoft.com/office/drawing/2014/main" xmlns="" id="{FB42247C-5CFE-4CFE-BC6B-F1A6A6EA4D7A}"/>
                </a:ext>
              </a:extLst>
            </p:cNvPr>
            <p:cNvSpPr/>
            <p:nvPr/>
          </p:nvSpPr>
          <p:spPr>
            <a:xfrm flipH="1" flipV="1">
              <a:off x="1382144" y="-22820"/>
              <a:ext cx="5508105" cy="985292"/>
            </a:xfrm>
            <a:prstGeom prst="flowChartManualInput">
              <a:avLst/>
            </a:prstGeom>
            <a:solidFill>
              <a:srgbClr val="FF3300"/>
            </a:solidFill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0" name="Rectangle 7">
              <a:extLst>
                <a:ext uri="{FF2B5EF4-FFF2-40B4-BE49-F238E27FC236}">
                  <a16:creationId xmlns:a16="http://schemas.microsoft.com/office/drawing/2014/main" xmlns="" id="{96D47CD8-D6F8-49C5-A5EC-CDDB7C30CBAA}"/>
                </a:ext>
              </a:extLst>
            </p:cNvPr>
            <p:cNvSpPr/>
            <p:nvPr/>
          </p:nvSpPr>
          <p:spPr>
            <a:xfrm>
              <a:off x="1721867" y="43947"/>
              <a:ext cx="5168382" cy="6401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15000"/>
                </a:lnSpc>
                <a:spcBef>
                  <a:spcPts val="600"/>
                </a:spcBef>
                <a:tabLst>
                  <a:tab pos="1350645" algn="l"/>
                </a:tabLst>
              </a:pPr>
              <a:endParaRPr lang="en-US" sz="3200" dirty="0">
                <a:solidFill>
                  <a:prstClr val="white"/>
                </a:solidFill>
                <a:latin typeface="+mj-lt"/>
                <a:ea typeface="Times New Roman" panose="02020603050405020304" pitchFamily="18" charset="0"/>
                <a:cs typeface="Chulabhorn Likit Text" panose="00000500000000000000" pitchFamily="50" charset="-34"/>
              </a:endParaRPr>
            </a:p>
          </p:txBody>
        </p:sp>
        <p:sp>
          <p:nvSpPr>
            <p:cNvPr id="11" name="Flowchart: Connector 8">
              <a:extLst>
                <a:ext uri="{FF2B5EF4-FFF2-40B4-BE49-F238E27FC236}">
                  <a16:creationId xmlns:a16="http://schemas.microsoft.com/office/drawing/2014/main" xmlns="" id="{991D3F70-8DBD-4B09-8291-B09D505E181D}"/>
                </a:ext>
              </a:extLst>
            </p:cNvPr>
            <p:cNvSpPr/>
            <p:nvPr/>
          </p:nvSpPr>
          <p:spPr>
            <a:xfrm>
              <a:off x="876358" y="-22820"/>
              <a:ext cx="938898" cy="985292"/>
            </a:xfrm>
            <a:prstGeom prst="flowChartConnector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15" name="สี่เหลี่ยมผืนผ้า 14">
            <a:extLst>
              <a:ext uri="{FF2B5EF4-FFF2-40B4-BE49-F238E27FC236}">
                <a16:creationId xmlns:a16="http://schemas.microsoft.com/office/drawing/2014/main" xmlns="" id="{97D70FBA-BB37-4942-9294-086A85F08D1E}"/>
              </a:ext>
            </a:extLst>
          </p:cNvPr>
          <p:cNvSpPr/>
          <p:nvPr/>
        </p:nvSpPr>
        <p:spPr>
          <a:xfrm>
            <a:off x="2102417" y="253512"/>
            <a:ext cx="92949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800" b="1" dirty="0">
                <a:solidFill>
                  <a:schemeClr val="bg1"/>
                </a:solidFill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ผลการช่วยเหลือครัวเรือน เดือน พฤษภาคม 2565</a:t>
            </a:r>
          </a:p>
        </p:txBody>
      </p:sp>
      <p:sp>
        <p:nvSpPr>
          <p:cNvPr id="12" name="กล่องข้อความ 11"/>
          <p:cNvSpPr txBox="1"/>
          <p:nvPr/>
        </p:nvSpPr>
        <p:spPr>
          <a:xfrm>
            <a:off x="9920851" y="6488668"/>
            <a:ext cx="235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>
                <a:solidFill>
                  <a:schemeClr val="bg1"/>
                </a:solidFill>
              </a:rPr>
              <a:t>ข้อมูล ณ วันที่ 18 พ.ค.65</a:t>
            </a:r>
          </a:p>
        </p:txBody>
      </p:sp>
      <p:graphicFrame>
        <p:nvGraphicFramePr>
          <p:cNvPr id="3" name="ตาราง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9728299"/>
              </p:ext>
            </p:extLst>
          </p:nvPr>
        </p:nvGraphicFramePr>
        <p:xfrm>
          <a:off x="117928" y="1088465"/>
          <a:ext cx="8723993" cy="55766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027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7560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8382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5927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92677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3478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641021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134349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ด้านสุขภาพ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h-TH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ตัวชี้วัด</a:t>
                      </a: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อำเภอ</a:t>
                      </a:r>
                      <a:endParaRPr lang="en-US" sz="1900" b="1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6512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เมืองสมุทรสาคร</a:t>
                      </a:r>
                      <a:endParaRPr lang="en-US" sz="1900" b="1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กระทุ่มแบน</a:t>
                      </a:r>
                      <a:endParaRPr lang="en-US" sz="1900" b="1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บ้านแพ้ว</a:t>
                      </a:r>
                      <a:endParaRPr lang="en-US" sz="1900" b="1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7631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เป้าหมาย (</a:t>
                      </a:r>
                      <a:r>
                        <a:rPr lang="th-TH" sz="1900" b="1" dirty="0" err="1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คร</a:t>
                      </a: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.)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ผลการช่วยเหลือ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เป้าหมาย (</a:t>
                      </a:r>
                      <a:r>
                        <a:rPr lang="th-TH" sz="1900" b="1" dirty="0" err="1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คร</a:t>
                      </a: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.)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ผลการช่วยเหลือ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เป้าหมาย (</a:t>
                      </a:r>
                      <a:r>
                        <a:rPr lang="th-TH" sz="1900" b="1" dirty="0" err="1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คร</a:t>
                      </a: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.)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ผลการช่วยเหลือ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(4) ครัวเรือนกินอาหารถูกสุขลักษณะปลอดภัยและได้มาตรฐาน</a:t>
                      </a:r>
                      <a:endParaRPr lang="en-US" sz="1900" b="1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24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-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ไม่มี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 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ไม่มี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 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060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(5) ครัวเรือนมีการใช้ยาเพื่อบำบัด บรรเทาอาการเจ็บป่วยเบื้องต้นอย่างเหมาะสม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34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-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26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1 </a:t>
                      </a:r>
                      <a:r>
                        <a:rPr lang="th-TH" sz="1900" b="1" dirty="0" err="1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คร</a:t>
                      </a: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.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-การติดตามเยี่ยมบ้าน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-แนะนำการใช้ยาอย่างถูกต้อง และเหมาะสม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14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11 </a:t>
                      </a:r>
                      <a:r>
                        <a:rPr lang="th-TH" sz="1900" b="1" dirty="0" err="1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คร</a:t>
                      </a: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.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-การติดตามเยี่ยมบ้าน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-แนะนำการใช้ยาอย่างถูกต้อง และเหมาะสม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590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(7) คนอายุ 6 ปีขึ้นไป ออกกำลังกายอย่างน้อยสัปดาห์ละ 3 วัน ๆ ละ 30 นาที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438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30 คร.</a:t>
                      </a:r>
                      <a:endParaRPr lang="en-US" sz="1900" b="1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-การติดตามเยี่ยมบ้าน</a:t>
                      </a:r>
                      <a:endParaRPr lang="en-US" sz="1900" b="1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-แนะนำการออกกำลังกายอย่างง่าย เช่น การเดินแกว่งแขน</a:t>
                      </a:r>
                      <a:endParaRPr lang="en-US" sz="1900" b="1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552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3 </a:t>
                      </a:r>
                      <a:r>
                        <a:rPr lang="th-TH" sz="1900" b="1" dirty="0" err="1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คร</a:t>
                      </a: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. 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-การติดตามเยี่ยมบ้าน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-สอนการออกกำลังกายอย่างง่าย เช่น การแกว่งแขน 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 err="1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เล่นฮูลาฮูบ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-มอบเครื่องอุปโภค บริโภค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-มอบ</a:t>
                      </a:r>
                      <a:r>
                        <a:rPr lang="th-TH" sz="1900" b="1" dirty="0" err="1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เจล</a:t>
                      </a: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แอ</a:t>
                      </a:r>
                      <a:r>
                        <a:rPr lang="th-TH" sz="1900" b="1" dirty="0" err="1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ลกอฮอล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264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56 </a:t>
                      </a:r>
                      <a:r>
                        <a:rPr lang="th-TH" sz="1900" b="1" dirty="0" err="1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คร</a:t>
                      </a: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.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-การติดตามเยี่ยมบ้าน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-สอนการออกกำลังกายอย่างง่าย เช่น การเดินแกว่งแขน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pic>
        <p:nvPicPr>
          <p:cNvPr id="13" name="Picture 2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0165" y="2730666"/>
            <a:ext cx="2936875" cy="2074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0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0164" y="4846467"/>
            <a:ext cx="2936875" cy="1642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รูปภาพ 1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0166" y="1083902"/>
            <a:ext cx="2936875" cy="16467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04457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">
            <a:extLst>
              <a:ext uri="{FF2B5EF4-FFF2-40B4-BE49-F238E27FC236}">
                <a16:creationId xmlns:a16="http://schemas.microsoft.com/office/drawing/2014/main" xmlns="" id="{8BC2C1FE-358A-4A98-8677-3DE04DE01381}"/>
              </a:ext>
            </a:extLst>
          </p:cNvPr>
          <p:cNvGrpSpPr/>
          <p:nvPr/>
        </p:nvGrpSpPr>
        <p:grpSpPr>
          <a:xfrm>
            <a:off x="0" y="36406"/>
            <a:ext cx="12091307" cy="1052059"/>
            <a:chOff x="876358" y="-22820"/>
            <a:chExt cx="6013891" cy="1052059"/>
          </a:xfrm>
        </p:grpSpPr>
        <p:sp>
          <p:nvSpPr>
            <p:cNvPr id="8" name="Flowchart: Manual Input 5">
              <a:extLst>
                <a:ext uri="{FF2B5EF4-FFF2-40B4-BE49-F238E27FC236}">
                  <a16:creationId xmlns:a16="http://schemas.microsoft.com/office/drawing/2014/main" xmlns="" id="{987A90B7-B913-4650-9F6F-B118C15DE2AC}"/>
                </a:ext>
              </a:extLst>
            </p:cNvPr>
            <p:cNvSpPr/>
            <p:nvPr/>
          </p:nvSpPr>
          <p:spPr>
            <a:xfrm flipV="1">
              <a:off x="1382144" y="43947"/>
              <a:ext cx="5508105" cy="985292"/>
            </a:xfrm>
            <a:prstGeom prst="flowChartManualInpu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9" name="Flowchart: Manual Input 6">
              <a:extLst>
                <a:ext uri="{FF2B5EF4-FFF2-40B4-BE49-F238E27FC236}">
                  <a16:creationId xmlns:a16="http://schemas.microsoft.com/office/drawing/2014/main" xmlns="" id="{FB42247C-5CFE-4CFE-BC6B-F1A6A6EA4D7A}"/>
                </a:ext>
              </a:extLst>
            </p:cNvPr>
            <p:cNvSpPr/>
            <p:nvPr/>
          </p:nvSpPr>
          <p:spPr>
            <a:xfrm flipH="1" flipV="1">
              <a:off x="1382144" y="-22820"/>
              <a:ext cx="5508105" cy="985292"/>
            </a:xfrm>
            <a:prstGeom prst="flowChartManualInput">
              <a:avLst/>
            </a:prstGeom>
            <a:solidFill>
              <a:srgbClr val="FF3300"/>
            </a:solidFill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0" name="Rectangle 7">
              <a:extLst>
                <a:ext uri="{FF2B5EF4-FFF2-40B4-BE49-F238E27FC236}">
                  <a16:creationId xmlns:a16="http://schemas.microsoft.com/office/drawing/2014/main" xmlns="" id="{96D47CD8-D6F8-49C5-A5EC-CDDB7C30CBAA}"/>
                </a:ext>
              </a:extLst>
            </p:cNvPr>
            <p:cNvSpPr/>
            <p:nvPr/>
          </p:nvSpPr>
          <p:spPr>
            <a:xfrm>
              <a:off x="1721867" y="43947"/>
              <a:ext cx="5168382" cy="6401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15000"/>
                </a:lnSpc>
                <a:spcBef>
                  <a:spcPts val="600"/>
                </a:spcBef>
                <a:tabLst>
                  <a:tab pos="1350645" algn="l"/>
                </a:tabLst>
              </a:pPr>
              <a:endParaRPr lang="en-US" sz="3200" dirty="0">
                <a:solidFill>
                  <a:prstClr val="white"/>
                </a:solidFill>
                <a:latin typeface="+mj-lt"/>
                <a:ea typeface="Times New Roman" panose="02020603050405020304" pitchFamily="18" charset="0"/>
                <a:cs typeface="Chulabhorn Likit Text" panose="00000500000000000000" pitchFamily="50" charset="-34"/>
              </a:endParaRPr>
            </a:p>
          </p:txBody>
        </p:sp>
        <p:sp>
          <p:nvSpPr>
            <p:cNvPr id="11" name="Flowchart: Connector 8">
              <a:extLst>
                <a:ext uri="{FF2B5EF4-FFF2-40B4-BE49-F238E27FC236}">
                  <a16:creationId xmlns:a16="http://schemas.microsoft.com/office/drawing/2014/main" xmlns="" id="{991D3F70-8DBD-4B09-8291-B09D505E181D}"/>
                </a:ext>
              </a:extLst>
            </p:cNvPr>
            <p:cNvSpPr/>
            <p:nvPr/>
          </p:nvSpPr>
          <p:spPr>
            <a:xfrm>
              <a:off x="876358" y="-22820"/>
              <a:ext cx="938898" cy="985292"/>
            </a:xfrm>
            <a:prstGeom prst="flowChartConnector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15" name="สี่เหลี่ยมผืนผ้า 14">
            <a:extLst>
              <a:ext uri="{FF2B5EF4-FFF2-40B4-BE49-F238E27FC236}">
                <a16:creationId xmlns:a16="http://schemas.microsoft.com/office/drawing/2014/main" xmlns="" id="{97D70FBA-BB37-4942-9294-086A85F08D1E}"/>
              </a:ext>
            </a:extLst>
          </p:cNvPr>
          <p:cNvSpPr/>
          <p:nvPr/>
        </p:nvSpPr>
        <p:spPr>
          <a:xfrm>
            <a:off x="2102417" y="253512"/>
            <a:ext cx="92949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800" b="1" dirty="0">
                <a:solidFill>
                  <a:schemeClr val="bg1"/>
                </a:solidFill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ผลการช่วยเหลือครัวเรือน เดือน พฤษภาคม 2565</a:t>
            </a:r>
          </a:p>
        </p:txBody>
      </p:sp>
      <p:sp>
        <p:nvSpPr>
          <p:cNvPr id="12" name="กล่องข้อความ 11"/>
          <p:cNvSpPr txBox="1"/>
          <p:nvPr/>
        </p:nvSpPr>
        <p:spPr>
          <a:xfrm>
            <a:off x="9920851" y="6488668"/>
            <a:ext cx="235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>
                <a:solidFill>
                  <a:schemeClr val="bg1"/>
                </a:solidFill>
              </a:rPr>
              <a:t>ข้อมูล ณ วันที่ 18 พ.ค.65</a:t>
            </a:r>
          </a:p>
        </p:txBody>
      </p:sp>
      <p:graphicFrame>
        <p:nvGraphicFramePr>
          <p:cNvPr id="13" name="ตาราง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285949"/>
              </p:ext>
            </p:extLst>
          </p:nvPr>
        </p:nvGraphicFramePr>
        <p:xfrm>
          <a:off x="0" y="1082916"/>
          <a:ext cx="8723993" cy="58865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027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7560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0788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3275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62922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3478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641021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134349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ด้านความเป็นอยู่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h-TH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ตัวชี้วัด</a:t>
                      </a: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อำเภอ</a:t>
                      </a:r>
                      <a:endParaRPr lang="en-US" sz="1900" b="1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6512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เมืองสมุทรสาคร</a:t>
                      </a:r>
                      <a:endParaRPr lang="en-US" sz="1900" b="1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กระทุ่มแบน</a:t>
                      </a:r>
                      <a:endParaRPr lang="en-US" sz="1900" b="1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บ้านแพ้ว</a:t>
                      </a:r>
                      <a:endParaRPr lang="en-US" sz="1900" b="1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7631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เป้าหมาย (</a:t>
                      </a:r>
                      <a:r>
                        <a:rPr lang="th-TH" sz="1900" b="1" dirty="0" err="1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คร</a:t>
                      </a: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.)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ผลการช่วยเหลือ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เป้าหมาย (</a:t>
                      </a:r>
                      <a:r>
                        <a:rPr lang="th-TH" sz="1900" b="1" dirty="0" err="1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คร</a:t>
                      </a: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.)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ผลการช่วยเหลือ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เป้าหมาย (</a:t>
                      </a:r>
                      <a:r>
                        <a:rPr lang="th-TH" sz="1900" b="1" dirty="0" err="1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คร</a:t>
                      </a: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.)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ผลการช่วยเหลือ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(8) ครัวเรือนมีความมั่นคงในที่อยู่อาศัยและบ้านมีสภาพคงทนถาวร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19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 smtClean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7 </a:t>
                      </a:r>
                      <a:r>
                        <a:rPr lang="th-TH" sz="1900" b="1" dirty="0" err="1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คร</a:t>
                      </a: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-การติดตามเยี่ยม</a:t>
                      </a:r>
                      <a:r>
                        <a:rPr lang="th-TH" sz="1900" b="1" dirty="0" smtClean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บ้าน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900" b="1" dirty="0" smtClean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-</a:t>
                      </a:r>
                      <a:r>
                        <a:rPr lang="th-TH" sz="1900" b="1" dirty="0" err="1" smtClean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พมจ</a:t>
                      </a:r>
                      <a:r>
                        <a:rPr lang="th-TH" sz="1900" b="1" dirty="0" smtClean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./</a:t>
                      </a:r>
                      <a:r>
                        <a:rPr lang="th-TH" sz="1900" b="1" dirty="0" err="1" smtClean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อบต</a:t>
                      </a:r>
                      <a:r>
                        <a:rPr lang="th-TH" sz="1900" b="1" dirty="0" smtClean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. ประเมินรายละเอียดค่าซ่อมแซมบ้าน</a:t>
                      </a:r>
                      <a:endParaRPr lang="th-TH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-</a:t>
                      </a:r>
                      <a:r>
                        <a:rPr lang="th-TH" sz="1900" b="1" dirty="0" err="1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พช</a:t>
                      </a: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อ. ปรับปรุงซ่อมแซมบ้านที่อยู่อาศัย งบประมาณ 15</a:t>
                      </a:r>
                      <a:r>
                        <a:rPr lang="en-US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,000 </a:t>
                      </a:r>
                      <a:r>
                        <a:rPr lang="th-TH" sz="1900" b="1" dirty="0" smtClean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บาท (1หลัง)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2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2 </a:t>
                      </a:r>
                      <a:r>
                        <a:rPr lang="th-TH" sz="1900" b="1" dirty="0" err="1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คร</a:t>
                      </a: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-การติดตามเยี่ยมบ้าน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-พมจ./อบต. ประเมินรายละเอียดค่าซ่อมแซมบ้าน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-</a:t>
                      </a:r>
                      <a:r>
                        <a:rPr lang="th-TH" sz="1900" b="1" dirty="0" err="1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พช</a:t>
                      </a: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อ. ปรับปรุงซ่อมแซมบ้านที่อยู่</a:t>
                      </a:r>
                      <a:r>
                        <a:rPr lang="th-TH" sz="1900" b="1" dirty="0" smtClean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อาศัย (1หลัง)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3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 smtClean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3 </a:t>
                      </a:r>
                      <a:r>
                        <a:rPr lang="th-TH" sz="1900" b="1" dirty="0" err="1" smtClean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คร</a:t>
                      </a:r>
                      <a:r>
                        <a:rPr lang="th-TH" sz="1900" b="1" dirty="0" smtClean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900" b="1" dirty="0" smtClean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-การติดตามเยี่ยมบ้าน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900" b="1" dirty="0" smtClean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-</a:t>
                      </a:r>
                      <a:r>
                        <a:rPr lang="th-TH" sz="1900" b="1" dirty="0" err="1" smtClean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พมจ</a:t>
                      </a:r>
                      <a:r>
                        <a:rPr lang="th-TH" sz="1900" b="1" dirty="0" smtClean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./</a:t>
                      </a:r>
                      <a:r>
                        <a:rPr lang="th-TH" sz="1900" b="1" dirty="0" err="1" smtClean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อบต</a:t>
                      </a:r>
                      <a:r>
                        <a:rPr lang="th-TH" sz="1900" b="1" dirty="0" smtClean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. ประเมินรายละเอียดค่าซ่อมแซมบ้าน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060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(11) ครัวเรือนมีการจัดบ้านเรือนเป็นระเบียบเรียบร้อย สะอาด </a:t>
                      </a:r>
                      <a:r>
                        <a:rPr lang="th-TH" sz="1900" b="1" dirty="0" smtClean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และถูก</a:t>
                      </a: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สุขลักษณะ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23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-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82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 smtClean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1 </a:t>
                      </a:r>
                      <a:r>
                        <a:rPr lang="th-TH" sz="1900" b="1" dirty="0" err="1" smtClean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คร</a:t>
                      </a:r>
                      <a:r>
                        <a:rPr lang="th-TH" sz="1900" b="1" dirty="0" smtClean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900" b="1" dirty="0" smtClean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-การติดตามเยี่ยมบ้าน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 smtClean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-ให้คำแนะนำการจัดบ้านเรือนให้เป็นระเบียบ 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76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-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pic>
        <p:nvPicPr>
          <p:cNvPr id="14" name="Picture 6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1075" y="2448664"/>
            <a:ext cx="2997835" cy="15983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รูปภาพ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1076" y="948974"/>
            <a:ext cx="2997835" cy="1512404"/>
          </a:xfrm>
          <a:prstGeom prst="rect">
            <a:avLst/>
          </a:prstGeom>
        </p:spPr>
      </p:pic>
      <p:pic>
        <p:nvPicPr>
          <p:cNvPr id="18" name="รูปภาพ 17"/>
          <p:cNvPicPr/>
          <p:nvPr/>
        </p:nvPicPr>
        <p:blipFill>
          <a:blip r:embed="rId5"/>
          <a:stretch>
            <a:fillRect/>
          </a:stretch>
        </p:blipFill>
        <p:spPr>
          <a:xfrm>
            <a:off x="7681183" y="3835830"/>
            <a:ext cx="2307813" cy="1546399"/>
          </a:xfrm>
          <a:prstGeom prst="rect">
            <a:avLst/>
          </a:prstGeom>
        </p:spPr>
      </p:pic>
      <p:pic>
        <p:nvPicPr>
          <p:cNvPr id="19" name="รูปภาพ 18"/>
          <p:cNvPicPr/>
          <p:nvPr/>
        </p:nvPicPr>
        <p:blipFill>
          <a:blip r:embed="rId6"/>
          <a:stretch>
            <a:fillRect/>
          </a:stretch>
        </p:blipFill>
        <p:spPr>
          <a:xfrm>
            <a:off x="9988997" y="3989283"/>
            <a:ext cx="2203003" cy="1392946"/>
          </a:xfrm>
          <a:prstGeom prst="rect">
            <a:avLst/>
          </a:prstGeom>
        </p:spPr>
      </p:pic>
      <p:pic>
        <p:nvPicPr>
          <p:cNvPr id="2" name="รูปภาพ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10381" y="5270798"/>
            <a:ext cx="2798572" cy="1587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045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">
            <a:extLst>
              <a:ext uri="{FF2B5EF4-FFF2-40B4-BE49-F238E27FC236}">
                <a16:creationId xmlns:a16="http://schemas.microsoft.com/office/drawing/2014/main" xmlns="" id="{8BC2C1FE-358A-4A98-8677-3DE04DE01381}"/>
              </a:ext>
            </a:extLst>
          </p:cNvPr>
          <p:cNvGrpSpPr/>
          <p:nvPr/>
        </p:nvGrpSpPr>
        <p:grpSpPr>
          <a:xfrm>
            <a:off x="0" y="36406"/>
            <a:ext cx="12091307" cy="1052059"/>
            <a:chOff x="876358" y="-22820"/>
            <a:chExt cx="6013891" cy="1052059"/>
          </a:xfrm>
        </p:grpSpPr>
        <p:sp>
          <p:nvSpPr>
            <p:cNvPr id="8" name="Flowchart: Manual Input 5">
              <a:extLst>
                <a:ext uri="{FF2B5EF4-FFF2-40B4-BE49-F238E27FC236}">
                  <a16:creationId xmlns:a16="http://schemas.microsoft.com/office/drawing/2014/main" xmlns="" id="{987A90B7-B913-4650-9F6F-B118C15DE2AC}"/>
                </a:ext>
              </a:extLst>
            </p:cNvPr>
            <p:cNvSpPr/>
            <p:nvPr/>
          </p:nvSpPr>
          <p:spPr>
            <a:xfrm flipV="1">
              <a:off x="1382144" y="43947"/>
              <a:ext cx="5508105" cy="985292"/>
            </a:xfrm>
            <a:prstGeom prst="flowChartManualInpu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9" name="Flowchart: Manual Input 6">
              <a:extLst>
                <a:ext uri="{FF2B5EF4-FFF2-40B4-BE49-F238E27FC236}">
                  <a16:creationId xmlns:a16="http://schemas.microsoft.com/office/drawing/2014/main" xmlns="" id="{FB42247C-5CFE-4CFE-BC6B-F1A6A6EA4D7A}"/>
                </a:ext>
              </a:extLst>
            </p:cNvPr>
            <p:cNvSpPr/>
            <p:nvPr/>
          </p:nvSpPr>
          <p:spPr>
            <a:xfrm flipH="1" flipV="1">
              <a:off x="1382144" y="-22820"/>
              <a:ext cx="5508105" cy="985292"/>
            </a:xfrm>
            <a:prstGeom prst="flowChartManualInput">
              <a:avLst/>
            </a:prstGeom>
            <a:solidFill>
              <a:srgbClr val="FF3300"/>
            </a:solidFill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0" name="Rectangle 7">
              <a:extLst>
                <a:ext uri="{FF2B5EF4-FFF2-40B4-BE49-F238E27FC236}">
                  <a16:creationId xmlns:a16="http://schemas.microsoft.com/office/drawing/2014/main" xmlns="" id="{96D47CD8-D6F8-49C5-A5EC-CDDB7C30CBAA}"/>
                </a:ext>
              </a:extLst>
            </p:cNvPr>
            <p:cNvSpPr/>
            <p:nvPr/>
          </p:nvSpPr>
          <p:spPr>
            <a:xfrm>
              <a:off x="1721867" y="43947"/>
              <a:ext cx="5168382" cy="6401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15000"/>
                </a:lnSpc>
                <a:spcBef>
                  <a:spcPts val="600"/>
                </a:spcBef>
                <a:tabLst>
                  <a:tab pos="1350645" algn="l"/>
                </a:tabLst>
              </a:pPr>
              <a:endParaRPr lang="en-US" sz="3200" dirty="0">
                <a:solidFill>
                  <a:prstClr val="white"/>
                </a:solidFill>
                <a:latin typeface="+mj-lt"/>
                <a:ea typeface="Times New Roman" panose="02020603050405020304" pitchFamily="18" charset="0"/>
                <a:cs typeface="Chulabhorn Likit Text" panose="00000500000000000000" pitchFamily="50" charset="-34"/>
              </a:endParaRPr>
            </a:p>
          </p:txBody>
        </p:sp>
        <p:sp>
          <p:nvSpPr>
            <p:cNvPr id="11" name="Flowchart: Connector 8">
              <a:extLst>
                <a:ext uri="{FF2B5EF4-FFF2-40B4-BE49-F238E27FC236}">
                  <a16:creationId xmlns:a16="http://schemas.microsoft.com/office/drawing/2014/main" xmlns="" id="{991D3F70-8DBD-4B09-8291-B09D505E181D}"/>
                </a:ext>
              </a:extLst>
            </p:cNvPr>
            <p:cNvSpPr/>
            <p:nvPr/>
          </p:nvSpPr>
          <p:spPr>
            <a:xfrm>
              <a:off x="876358" y="-22820"/>
              <a:ext cx="938898" cy="985292"/>
            </a:xfrm>
            <a:prstGeom prst="flowChartConnector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15" name="สี่เหลี่ยมผืนผ้า 14">
            <a:extLst>
              <a:ext uri="{FF2B5EF4-FFF2-40B4-BE49-F238E27FC236}">
                <a16:creationId xmlns:a16="http://schemas.microsoft.com/office/drawing/2014/main" xmlns="" id="{97D70FBA-BB37-4942-9294-086A85F08D1E}"/>
              </a:ext>
            </a:extLst>
          </p:cNvPr>
          <p:cNvSpPr/>
          <p:nvPr/>
        </p:nvSpPr>
        <p:spPr>
          <a:xfrm>
            <a:off x="2102417" y="253512"/>
            <a:ext cx="92949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800" b="1" dirty="0">
                <a:solidFill>
                  <a:schemeClr val="bg1"/>
                </a:solidFill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ผลการช่วยเหลือครัวเรือน เดือน พฤษภาคม 2565</a:t>
            </a:r>
          </a:p>
        </p:txBody>
      </p:sp>
      <p:sp>
        <p:nvSpPr>
          <p:cNvPr id="12" name="กล่องข้อความ 11"/>
          <p:cNvSpPr txBox="1"/>
          <p:nvPr/>
        </p:nvSpPr>
        <p:spPr>
          <a:xfrm>
            <a:off x="9920851" y="6488668"/>
            <a:ext cx="235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>
                <a:solidFill>
                  <a:schemeClr val="bg1"/>
                </a:solidFill>
              </a:rPr>
              <a:t>ข้อมูล ณ วันที่ 18 พ.ค.65</a:t>
            </a:r>
          </a:p>
        </p:txBody>
      </p:sp>
      <p:graphicFrame>
        <p:nvGraphicFramePr>
          <p:cNvPr id="13" name="ตาราง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287108"/>
              </p:ext>
            </p:extLst>
          </p:nvPr>
        </p:nvGraphicFramePr>
        <p:xfrm>
          <a:off x="0" y="783739"/>
          <a:ext cx="9168065" cy="58865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17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8726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158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2613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81842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8516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917999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134349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ด้านที่รายได้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h-TH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ตัวชี้วัด</a:t>
                      </a: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อำเภอ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6512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เมืองสมุทรสาคร</a:t>
                      </a:r>
                      <a:endParaRPr lang="en-US" sz="1900" b="1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กระทุ่มแบน</a:t>
                      </a:r>
                      <a:endParaRPr lang="en-US" sz="1900" b="1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บ้านแพ้ว</a:t>
                      </a:r>
                      <a:endParaRPr lang="en-US" sz="1900" b="1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7631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เป้าหมาย (</a:t>
                      </a:r>
                      <a:r>
                        <a:rPr lang="th-TH" sz="1900" b="1" dirty="0" err="1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คร</a:t>
                      </a: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.)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ผลการช่วยเหลือ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เป้าหมาย (</a:t>
                      </a:r>
                      <a:r>
                        <a:rPr lang="th-TH" sz="1900" b="1" dirty="0" err="1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คร</a:t>
                      </a: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.)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ผลการช่วยเหลือ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เป้าหมาย (</a:t>
                      </a:r>
                      <a:r>
                        <a:rPr lang="th-TH" sz="1900" b="1" dirty="0" err="1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คร</a:t>
                      </a: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.)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ผลการช่วยเหลือ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 smtClean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(</a:t>
                      </a: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20) คนอายุ 15–59 ปี มีอาชีพและรายได้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75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4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23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060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(21) คนอายุ 60 </a:t>
                      </a:r>
                      <a:r>
                        <a:rPr lang="th-TH" sz="1900" b="1" dirty="0" smtClean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ปี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 smtClean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ขึ้น</a:t>
                      </a: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ไป มีอาชีพและรายได้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702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38 </a:t>
                      </a:r>
                      <a:r>
                        <a:rPr lang="th-TH" sz="1900" b="1" dirty="0" err="1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คร</a:t>
                      </a: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900" b="1" dirty="0" smtClean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-</a:t>
                      </a:r>
                      <a:r>
                        <a:rPr lang="th-TH" sz="1900" b="1" dirty="0" smtClean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การติดตามเยี่ยมบ้าน</a:t>
                      </a:r>
                      <a:endParaRPr lang="th-TH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-มอบเครื่องอุปโภคบริโภค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597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1 </a:t>
                      </a:r>
                      <a:r>
                        <a:rPr lang="th-TH" sz="1900" b="1" dirty="0" err="1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คร</a:t>
                      </a: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900" b="1" dirty="0" smtClean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-</a:t>
                      </a:r>
                      <a:r>
                        <a:rPr lang="th-TH" sz="1900" b="1" dirty="0" smtClean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การติดตามเยี่ยมบ้าน</a:t>
                      </a:r>
                      <a:endParaRPr lang="en-US" sz="1900" b="1" dirty="0" smtClean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74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3 </a:t>
                      </a:r>
                      <a:r>
                        <a:rPr lang="th-TH" sz="1900" b="1" dirty="0" err="1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คร</a:t>
                      </a: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900" b="1" dirty="0" smtClean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-</a:t>
                      </a:r>
                      <a:r>
                        <a:rPr lang="th-TH" sz="1900" b="1" dirty="0" smtClean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การติดตามเยี่ยมบ้าน</a:t>
                      </a:r>
                      <a:endParaRPr lang="en-US" sz="1900" b="1" dirty="0" smtClean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590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(22) รายได้</a:t>
                      </a:r>
                      <a:r>
                        <a:rPr lang="th-TH" sz="1900" b="1" dirty="0" smtClean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เฉลี่ย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 smtClean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ของ</a:t>
                      </a: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คนใน</a:t>
                      </a:r>
                      <a:r>
                        <a:rPr lang="th-TH" sz="1900" b="1" dirty="0" smtClean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ครัวเรือน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 smtClean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ต่อปี (</a:t>
                      </a: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38,000 บาท/คน/ปี)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62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2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2 </a:t>
                      </a:r>
                      <a:r>
                        <a:rPr lang="th-TH" sz="1900" b="1" dirty="0" err="1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คร</a:t>
                      </a: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 smtClean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-การติดตามเยี่ยมบ้าน</a:t>
                      </a:r>
                      <a:endParaRPr lang="en-US" sz="1900" b="1" dirty="0" smtClean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 smtClean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-</a:t>
                      </a: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สนง.ประมงอำเภอมอบพันธุ์</a:t>
                      </a:r>
                      <a:r>
                        <a:rPr lang="th-TH" sz="1900" b="1" dirty="0" smtClean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ปลาตะเพียนขาว จำนวน 10,000 ตัว </a:t>
                      </a: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เพื่อเลี้ยงในร่องสวน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-กศน.อำเภอ รับเข้าศึกษาเพื่อเพิ่มโอกาสในการประกอบอาชีพในอนาคต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-มอบเครื่องอุปโภคบริโภค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10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1 </a:t>
                      </a:r>
                      <a:r>
                        <a:rPr lang="th-TH" sz="1900" b="1" dirty="0" err="1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คร</a:t>
                      </a: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 smtClean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-การติดตามเยี่ยมบ้าน</a:t>
                      </a:r>
                      <a:endParaRPr lang="en-US" sz="1900" b="1" dirty="0" smtClean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 smtClean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-</a:t>
                      </a: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มอบเครื่องอุปโภคบริโภค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pic>
        <p:nvPicPr>
          <p:cNvPr id="14" name="รูปภาพ 1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1200" y="4665492"/>
            <a:ext cx="2923240" cy="182317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2" name="รูปภาพ 1"/>
          <p:cNvPicPr>
            <a:picLocks noChangeAspect="1"/>
          </p:cNvPicPr>
          <p:nvPr/>
        </p:nvPicPr>
        <p:blipFill rotWithShape="1">
          <a:blip r:embed="rId3"/>
          <a:srcRect t="32133"/>
          <a:stretch/>
        </p:blipFill>
        <p:spPr>
          <a:xfrm>
            <a:off x="9241201" y="1052124"/>
            <a:ext cx="2923239" cy="1695556"/>
          </a:xfrm>
          <a:prstGeom prst="rect">
            <a:avLst/>
          </a:prstGeom>
        </p:spPr>
      </p:pic>
      <p:pic>
        <p:nvPicPr>
          <p:cNvPr id="3" name="รูปภาพ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1200" y="2825424"/>
            <a:ext cx="2890977" cy="176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307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">
            <a:extLst>
              <a:ext uri="{FF2B5EF4-FFF2-40B4-BE49-F238E27FC236}">
                <a16:creationId xmlns:a16="http://schemas.microsoft.com/office/drawing/2014/main" xmlns="" id="{8BC2C1FE-358A-4A98-8677-3DE04DE01381}"/>
              </a:ext>
            </a:extLst>
          </p:cNvPr>
          <p:cNvGrpSpPr/>
          <p:nvPr/>
        </p:nvGrpSpPr>
        <p:grpSpPr>
          <a:xfrm>
            <a:off x="0" y="36406"/>
            <a:ext cx="12091307" cy="1052059"/>
            <a:chOff x="876358" y="-22820"/>
            <a:chExt cx="6013891" cy="1052059"/>
          </a:xfrm>
        </p:grpSpPr>
        <p:sp>
          <p:nvSpPr>
            <p:cNvPr id="8" name="Flowchart: Manual Input 5">
              <a:extLst>
                <a:ext uri="{FF2B5EF4-FFF2-40B4-BE49-F238E27FC236}">
                  <a16:creationId xmlns:a16="http://schemas.microsoft.com/office/drawing/2014/main" xmlns="" id="{987A90B7-B913-4650-9F6F-B118C15DE2AC}"/>
                </a:ext>
              </a:extLst>
            </p:cNvPr>
            <p:cNvSpPr/>
            <p:nvPr/>
          </p:nvSpPr>
          <p:spPr>
            <a:xfrm flipV="1">
              <a:off x="1382144" y="43947"/>
              <a:ext cx="5508105" cy="985292"/>
            </a:xfrm>
            <a:prstGeom prst="flowChartManualInpu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9" name="Flowchart: Manual Input 6">
              <a:extLst>
                <a:ext uri="{FF2B5EF4-FFF2-40B4-BE49-F238E27FC236}">
                  <a16:creationId xmlns:a16="http://schemas.microsoft.com/office/drawing/2014/main" xmlns="" id="{FB42247C-5CFE-4CFE-BC6B-F1A6A6EA4D7A}"/>
                </a:ext>
              </a:extLst>
            </p:cNvPr>
            <p:cNvSpPr/>
            <p:nvPr/>
          </p:nvSpPr>
          <p:spPr>
            <a:xfrm flipH="1" flipV="1">
              <a:off x="1382144" y="-22820"/>
              <a:ext cx="5508105" cy="985292"/>
            </a:xfrm>
            <a:prstGeom prst="flowChartManualInput">
              <a:avLst/>
            </a:prstGeom>
            <a:solidFill>
              <a:srgbClr val="FF3300"/>
            </a:solidFill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0" name="Rectangle 7">
              <a:extLst>
                <a:ext uri="{FF2B5EF4-FFF2-40B4-BE49-F238E27FC236}">
                  <a16:creationId xmlns:a16="http://schemas.microsoft.com/office/drawing/2014/main" xmlns="" id="{96D47CD8-D6F8-49C5-A5EC-CDDB7C30CBAA}"/>
                </a:ext>
              </a:extLst>
            </p:cNvPr>
            <p:cNvSpPr/>
            <p:nvPr/>
          </p:nvSpPr>
          <p:spPr>
            <a:xfrm>
              <a:off x="1721867" y="43947"/>
              <a:ext cx="5168382" cy="6401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15000"/>
                </a:lnSpc>
                <a:spcBef>
                  <a:spcPts val="600"/>
                </a:spcBef>
                <a:tabLst>
                  <a:tab pos="1350645" algn="l"/>
                </a:tabLst>
              </a:pPr>
              <a:endParaRPr lang="en-US" sz="3200" dirty="0">
                <a:solidFill>
                  <a:prstClr val="white"/>
                </a:solidFill>
                <a:latin typeface="+mj-lt"/>
                <a:ea typeface="Times New Roman" panose="02020603050405020304" pitchFamily="18" charset="0"/>
                <a:cs typeface="Chulabhorn Likit Text" panose="00000500000000000000" pitchFamily="50" charset="-34"/>
              </a:endParaRPr>
            </a:p>
          </p:txBody>
        </p:sp>
        <p:sp>
          <p:nvSpPr>
            <p:cNvPr id="11" name="Flowchart: Connector 8">
              <a:extLst>
                <a:ext uri="{FF2B5EF4-FFF2-40B4-BE49-F238E27FC236}">
                  <a16:creationId xmlns:a16="http://schemas.microsoft.com/office/drawing/2014/main" xmlns="" id="{991D3F70-8DBD-4B09-8291-B09D505E181D}"/>
                </a:ext>
              </a:extLst>
            </p:cNvPr>
            <p:cNvSpPr/>
            <p:nvPr/>
          </p:nvSpPr>
          <p:spPr>
            <a:xfrm>
              <a:off x="876358" y="-22820"/>
              <a:ext cx="938898" cy="985292"/>
            </a:xfrm>
            <a:prstGeom prst="flowChartConnector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15" name="สี่เหลี่ยมผืนผ้า 14">
            <a:extLst>
              <a:ext uri="{FF2B5EF4-FFF2-40B4-BE49-F238E27FC236}">
                <a16:creationId xmlns:a16="http://schemas.microsoft.com/office/drawing/2014/main" xmlns="" id="{97D70FBA-BB37-4942-9294-086A85F08D1E}"/>
              </a:ext>
            </a:extLst>
          </p:cNvPr>
          <p:cNvSpPr/>
          <p:nvPr/>
        </p:nvSpPr>
        <p:spPr>
          <a:xfrm>
            <a:off x="2102417" y="253512"/>
            <a:ext cx="92949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800" b="1" dirty="0">
                <a:solidFill>
                  <a:schemeClr val="bg1"/>
                </a:solidFill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ผลการช่วยเหลือครัวเรือน เดือน พฤษภาคม 2565</a:t>
            </a:r>
          </a:p>
        </p:txBody>
      </p:sp>
      <p:sp>
        <p:nvSpPr>
          <p:cNvPr id="12" name="กล่องข้อความ 11"/>
          <p:cNvSpPr txBox="1"/>
          <p:nvPr/>
        </p:nvSpPr>
        <p:spPr>
          <a:xfrm>
            <a:off x="9920851" y="6488668"/>
            <a:ext cx="235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>
                <a:solidFill>
                  <a:schemeClr val="bg1"/>
                </a:solidFill>
              </a:rPr>
              <a:t>ข้อมูล ณ วันที่ 18 พ.ค.65</a:t>
            </a:r>
          </a:p>
        </p:txBody>
      </p:sp>
      <p:graphicFrame>
        <p:nvGraphicFramePr>
          <p:cNvPr id="13" name="ตาราง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8954890"/>
              </p:ext>
            </p:extLst>
          </p:nvPr>
        </p:nvGraphicFramePr>
        <p:xfrm>
          <a:off x="142421" y="1545665"/>
          <a:ext cx="8854623" cy="30426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282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8722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0154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7064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95562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4578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665593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434667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ด้านการศึกษา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h-TH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ตัวชี้วัด</a:t>
                      </a: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อำเภอ</a:t>
                      </a:r>
                      <a:endParaRPr lang="en-US" sz="1900" b="1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4667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เมืองสมุทรสาคร</a:t>
                      </a:r>
                      <a:endParaRPr lang="en-US" sz="1900" b="1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กระทุ่มแบน</a:t>
                      </a:r>
                      <a:endParaRPr lang="en-US" sz="1900" b="1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บ้านแพ้ว</a:t>
                      </a:r>
                      <a:endParaRPr lang="en-US" sz="1900" b="1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69332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เป้าหมาย (</a:t>
                      </a:r>
                      <a:r>
                        <a:rPr lang="th-TH" sz="1900" b="1" dirty="0" err="1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คร</a:t>
                      </a: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.)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ผลการช่วยเหลือ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เป้าหมาย (</a:t>
                      </a:r>
                      <a:r>
                        <a:rPr lang="th-TH" sz="1900" b="1" dirty="0" err="1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คร</a:t>
                      </a: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.)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ผลการช่วยเหลือ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เป้าหมาย (</a:t>
                      </a:r>
                      <a:r>
                        <a:rPr lang="th-TH" sz="1900" b="1" dirty="0" err="1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คร</a:t>
                      </a: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.)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ผลการช่วยเหลือ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03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(15)</a:t>
                      </a:r>
                      <a:r>
                        <a:rPr lang="th-TH" sz="1900" b="1" baseline="0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 เด็กอายุ 3-5 ปี </a:t>
                      </a:r>
                      <a:endParaRPr lang="th-TH" sz="1900" b="1" baseline="0" dirty="0" smtClean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baseline="0" dirty="0" smtClean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ได้รับ</a:t>
                      </a:r>
                      <a:r>
                        <a:rPr lang="th-TH" sz="1900" b="1" baseline="0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บริการเลี้ยงดู เตรียมความ</a:t>
                      </a:r>
                      <a:r>
                        <a:rPr lang="th-TH" sz="1900" b="1" baseline="0" dirty="0" smtClean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พร้อม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baseline="0" dirty="0" smtClean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ก่อน</a:t>
                      </a:r>
                      <a:r>
                        <a:rPr lang="th-TH" sz="1900" b="1" baseline="0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วัยเรียน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1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-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ไม่มี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900" b="1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ea typeface="Calibri" panose="020F0502020204030204" pitchFamily="34" charset="0"/>
                          <a:cs typeface="AngsanaUPC" panose="02020603050405020304" pitchFamily="18" charset="-34"/>
                        </a:rPr>
                        <a:t>ไม่มี</a:t>
                      </a: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900" b="1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ea typeface="Calibri" panose="020F0502020204030204" pitchFamily="34" charset="0"/>
                        <a:cs typeface="AngsanaUPC" panose="02020603050405020304" pitchFamily="18" charset="-34"/>
                      </a:endParaRPr>
                    </a:p>
                  </a:txBody>
                  <a:tcPr marL="48365" marR="483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5183592"/>
      </p:ext>
    </p:extLst>
  </p:cSld>
  <p:clrMapOvr>
    <a:masterClrMapping/>
  </p:clrMapOvr>
</p:sld>
</file>

<file path=ppt/theme/theme1.xml><?xml version="1.0" encoding="utf-8"?>
<a:theme xmlns:a="http://schemas.openxmlformats.org/drawingml/2006/main" name="แกลเลอรี">
  <a:themeElements>
    <a:clrScheme name="ตรงกลาง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แกลเลอรี">
      <a:majorFont>
        <a:latin typeface="Century Gothic" panose="020B0502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แกลเลอรี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E050AC27-895F-4B90-991D-A6818FC89AB6}"/>
    </a:ext>
  </a:extLst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2022</TotalTime>
  <Words>666</Words>
  <Application>Microsoft Office PowerPoint</Application>
  <PresentationFormat>แบบจอกว้าง</PresentationFormat>
  <Paragraphs>159</Paragraphs>
  <Slides>5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10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5</vt:i4>
      </vt:variant>
    </vt:vector>
  </HeadingPairs>
  <TitlesOfParts>
    <vt:vector size="16" baseType="lpstr">
      <vt:lpstr>Angsana New</vt:lpstr>
      <vt:lpstr>AngsanaUPC</vt:lpstr>
      <vt:lpstr>Arial</vt:lpstr>
      <vt:lpstr>Calibri</vt:lpstr>
      <vt:lpstr>Century Gothic</vt:lpstr>
      <vt:lpstr>Chulabhorn Likit Display Medium</vt:lpstr>
      <vt:lpstr>Chulabhorn Likit Text</vt:lpstr>
      <vt:lpstr>Chulabhorn Likit Text Light๙</vt:lpstr>
      <vt:lpstr>Cordia New</vt:lpstr>
      <vt:lpstr>Times New Roman</vt:lpstr>
      <vt:lpstr>แกลเลอรี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User</dc:creator>
  <cp:lastModifiedBy>Windows User</cp:lastModifiedBy>
  <cp:revision>82</cp:revision>
  <cp:lastPrinted>2022-05-19T03:21:42Z</cp:lastPrinted>
  <dcterms:created xsi:type="dcterms:W3CDTF">2022-03-19T04:19:50Z</dcterms:created>
  <dcterms:modified xsi:type="dcterms:W3CDTF">2022-05-19T09:55:33Z</dcterms:modified>
</cp:coreProperties>
</file>