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4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8" r:id="rId29"/>
    <p:sldId id="289" r:id="rId30"/>
    <p:sldId id="290" r:id="rId31"/>
    <p:sldId id="291" r:id="rId32"/>
    <p:sldId id="287" r:id="rId33"/>
  </p:sldIdLst>
  <p:sldSz cx="9144000" cy="6858000" type="screen4x3"/>
  <p:notesSz cx="6858000" cy="9144000"/>
  <p:embeddedFontLst>
    <p:embeddedFont>
      <p:font typeface="Leelawadee" panose="020B0502040204020203" pitchFamily="34" charset="-34"/>
      <p:regular r:id="rId35"/>
      <p:bold r:id="rId36"/>
    </p:embeddedFont>
    <p:embeddedFont>
      <p:font typeface="TP Tankhun" panose="02000000000000000000" pitchFamily="2" charset="0"/>
      <p:regular r:id="rId37"/>
      <p:bold r:id="rId38"/>
      <p:italic r:id="rId39"/>
      <p:boldItalic r:id="rId40"/>
    </p:embeddedFont>
    <p:embeddedFont>
      <p:font typeface="Impact" panose="020B0806030902050204" pitchFamily="34" charset="0"/>
      <p:regular r:id="rId41"/>
    </p:embeddedFont>
    <p:embeddedFont>
      <p:font typeface="TH SarabunPSK" panose="020B0500040200020003" pitchFamily="34" charset="-34"/>
      <p:regular r:id="rId42"/>
      <p:bold r:id="rId43"/>
      <p:italic r:id="rId44"/>
      <p:boldItalic r:id="rId45"/>
    </p:embeddedFont>
    <p:embeddedFont>
      <p:font typeface="Sarabun" panose="020B0604020202020204" charset="-34"/>
      <p:regular r:id="rId46"/>
      <p:bold r:id="rId47"/>
      <p:italic r:id="rId48"/>
      <p:boldItalic r:id="rId49"/>
    </p:embeddedFont>
    <p:embeddedFont>
      <p:font typeface="FreesiaUPC" panose="020B0604020202020204" pitchFamily="34" charset="-34"/>
      <p:regular r:id="rId50"/>
      <p:bold r:id="rId51"/>
      <p:italic r:id="rId52"/>
      <p:boldItalic r:id="rId53"/>
    </p:embeddedFont>
    <p:embeddedFont>
      <p:font typeface="DilleniaUPC" panose="02020603050405020304" pitchFamily="18" charset="-34"/>
      <p:regular r:id="rId54"/>
      <p:bold r:id="rId55"/>
      <p:italic r:id="rId56"/>
      <p:boldItalic r:id="rId57"/>
    </p:embeddedFont>
    <p:embeddedFont>
      <p:font typeface="Castellar" panose="020A0402060406010301" pitchFamily="18" charset="0"/>
      <p:regular r:id="rId58"/>
    </p:embeddedFont>
    <p:embeddedFont>
      <p:font typeface="BrowalliaUPC" panose="020B0604020202020204" pitchFamily="34" charset="-34"/>
      <p:regular r:id="rId59"/>
      <p:bold r:id="rId60"/>
      <p:italic r:id="rId61"/>
      <p:boldItalic r:id="rId62"/>
    </p:embeddedFont>
    <p:embeddedFont>
      <p:font typeface="Chakra Petch" panose="020B0604020202020204" charset="-34"/>
      <p:regular r:id="rId63"/>
      <p:bold r:id="rId64"/>
      <p:italic r:id="rId65"/>
      <p:boldItalic r:id="rId66"/>
    </p:embeddedFont>
  </p:embeddedFontLst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CC"/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D28AA87-80DD-4748-9E01-9C8370A751B5}">
  <a:tblStyle styleId="{8D28AA87-80DD-4748-9E01-9C8370A751B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7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font" Target="fonts/font8.fntdata"/><Relationship Id="rId47" Type="http://schemas.openxmlformats.org/officeDocument/2006/relationships/font" Target="fonts/font13.fntdata"/><Relationship Id="rId63" Type="http://schemas.openxmlformats.org/officeDocument/2006/relationships/font" Target="fonts/font29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3" Type="http://schemas.openxmlformats.org/officeDocument/2006/relationships/font" Target="fonts/font19.fntdata"/><Relationship Id="rId58" Type="http://schemas.openxmlformats.org/officeDocument/2006/relationships/font" Target="fonts/font24.fntdata"/><Relationship Id="rId66" Type="http://schemas.openxmlformats.org/officeDocument/2006/relationships/font" Target="fonts/font32.fntdata"/><Relationship Id="rId5" Type="http://schemas.openxmlformats.org/officeDocument/2006/relationships/slide" Target="slides/slide4.xml"/><Relationship Id="rId61" Type="http://schemas.openxmlformats.org/officeDocument/2006/relationships/font" Target="fonts/font27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font" Target="fonts/font14.fntdata"/><Relationship Id="rId56" Type="http://schemas.openxmlformats.org/officeDocument/2006/relationships/font" Target="fonts/font22.fntdata"/><Relationship Id="rId64" Type="http://schemas.openxmlformats.org/officeDocument/2006/relationships/font" Target="fonts/font30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59" Type="http://schemas.openxmlformats.org/officeDocument/2006/relationships/font" Target="fonts/font25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54" Type="http://schemas.openxmlformats.org/officeDocument/2006/relationships/font" Target="fonts/font20.fntdata"/><Relationship Id="rId62" Type="http://schemas.openxmlformats.org/officeDocument/2006/relationships/font" Target="fonts/font28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font" Target="fonts/font15.fntdata"/><Relationship Id="rId57" Type="http://schemas.openxmlformats.org/officeDocument/2006/relationships/font" Target="fonts/font23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52" Type="http://schemas.openxmlformats.org/officeDocument/2006/relationships/font" Target="fonts/font18.fntdata"/><Relationship Id="rId60" Type="http://schemas.openxmlformats.org/officeDocument/2006/relationships/font" Target="fonts/font26.fntdata"/><Relationship Id="rId65" Type="http://schemas.openxmlformats.org/officeDocument/2006/relationships/font" Target="fonts/font3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font" Target="fonts/font5.fntdata"/><Relationship Id="rId34" Type="http://schemas.openxmlformats.org/officeDocument/2006/relationships/notesMaster" Target="notesMasters/notesMaster1.xml"/><Relationship Id="rId50" Type="http://schemas.openxmlformats.org/officeDocument/2006/relationships/font" Target="fonts/font16.fntdata"/><Relationship Id="rId55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5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h-TH" altLang="th-TH" smtClean="0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Google Shape;51;gc3255785bd_0_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123" name="Google Shape;52;gc3255785bd_0_1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Google Shape;71;gb279d40791_0_11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7171" name="Google Shape;72;gb279d40791_0_11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Google Shape;101;gb279d40791_9_2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9219" name="Google Shape;102;gb279d40791_9_2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Google Shape;116;gb279d40791_9_1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1267" name="Google Shape;117;gb279d40791_9_1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Google Shape;131;gb279d40791_9_4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3315" name="Google Shape;132;gb279d40791_9_4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Google Shape;146;gb279d40791_9_5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5363" name="Google Shape;147;gb279d40791_9_5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Google Shape;161;gd3c630541b_0_5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7411" name="Google Shape;162;gd3c630541b_0_5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227;gb279d40791_0_4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19459" name="Google Shape;228;gb279d40791_0_4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Google Shape;242;gb279d40791_0_6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7" name="Google Shape;243;gb279d40791_0_6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Google Shape;257;gb279d40791_0_8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3555" name="Google Shape;258;gb279d40791_0_8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Google Shape;272;gb279d40791_0_98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5603" name="Google Shape;273;gb279d40791_0_98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Google Shape;287;gd3c630541b_0_22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7651" name="Google Shape;288;gd3c630541b_0_22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302;gde8dae161a_0_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9699" name="Google Shape;303;gde8dae161a_0_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317;gde8dae161a_0_35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1747" name="Google Shape;318;gde8dae161a_0_3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Google Shape;332;gedbe0e192f_0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3795" name="Google Shape;333;gedbe0e192f_0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Google Shape;347;gedbe0e192f_0_1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5843" name="Google Shape;348;gedbe0e192f_0_1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362;ge1bfa3dabf_0_11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7891" name="Google Shape;363;ge1bfa3dabf_0_11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377;geb2b1bce50_0_4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9939" name="Google Shape;378;geb2b1bce50_0_4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Google Shape;392;geb2b1bce50_0_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1987" name="Google Shape;393;geb2b1bce50_0_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Google Shape;407;gef8ac7ee43_0_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4035" name="Google Shape;408;gef8ac7ee43_0_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422;gedbe0e192f_0_4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6083" name="Google Shape;423;gedbe0e192f_0_4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437;gedbe0e192f_0_5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48131" name="Google Shape;438;gedbe0e192f_0_5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452;gedbe0e192f_0_79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0179" name="Google Shape;453;gedbe0e192f_0_79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467;gedbe0e192f_0_93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2227" name="Google Shape;468;gedbe0e192f_0_9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482;gedbe0e192f_0_107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4275" name="Google Shape;483;gedbe0e192f_0_107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497;gf0de62b927_0_16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6323" name="Google Shape;498;gf0de62b927_0_16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512;gf0de62b927_0_3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58371" name="Google Shape;513;gf0de62b927_0_3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527;gc3255785bd_1_0:notes"/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64515" name="Google Shape;528;gc3255785bd_1_0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buSzPts val="1100"/>
            </a:pPr>
            <a:endParaRPr lang="th-TH" altLang="th-TH" sz="11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EF3711-6FDE-4F55-B66C-B57116D75731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895368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979264-2430-427D-868E-ECF7FA69443D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560803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3A9439-748E-4CB7-9A0B-A1A6B168A391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74249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12D73D-1D00-4645-98B5-3AB93F94DEF9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757680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2FB109-05BB-4AE3-8A0B-2AB7AED3ADE6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418923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BB2340-F82A-4323-A9FC-1BDFE3370477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097406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5B2527-AF01-47BC-A3DC-56C52F4A22AE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4129351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6;p9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th-TH" altLang="th-TH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" name="Google Shape;40;p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/>
            </a:lvl1pPr>
          </a:lstStyle>
          <a:p>
            <a:fld id="{FF08D830-CCBB-494A-9A0A-024F883A5394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9316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anchor="ctr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3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17CC4A-4949-4B39-923A-10C6055DA4F4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298313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anchor="b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B3621E-547F-46BB-863F-B68B0664BB19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43701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;p1"/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44E3B4-AC2A-42F2-9F40-842FD06B3A49}" type="slidenum">
              <a:rPr lang="th-TH" altLang="th-TH"/>
              <a:pPr/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701545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311150" y="593725"/>
            <a:ext cx="8521700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h-TH" altLang="th-TH" smtClean="0">
              <a:sym typeface="Arial" panose="020B0604020202020204" pitchFamily="34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311150" y="1536700"/>
            <a:ext cx="8521700" cy="455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h-TH" altLang="th-TH" smtClean="0">
              <a:sym typeface="Arial" panose="020B0604020202020204" pitchFamily="34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>
            <p:ph type="sldNum" idx="12"/>
          </p:nvPr>
        </p:nvSpPr>
        <p:spPr bwMode="auto">
          <a:xfrm>
            <a:off x="8472488" y="6218238"/>
            <a:ext cx="549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Font typeface="Arial" panose="020B0604020202020204" pitchFamily="34" charset="0"/>
              <a:buNone/>
              <a:defRPr sz="1000">
                <a:solidFill>
                  <a:srgbClr val="595959"/>
                </a:solidFill>
              </a:defRPr>
            </a:lvl1pPr>
          </a:lstStyle>
          <a:p>
            <a:fld id="{4E0A6D81-79DE-481D-84DB-4CB9A81D1F75}" type="slidenum">
              <a:rPr lang="th-TH" altLang="th-TH"/>
              <a:pPr/>
              <a:t>‹#›</a:t>
            </a:fld>
            <a:endParaRPr lang="th-TH" altLang="th-TH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1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22388"/>
            <a:ext cx="9144000" cy="769937"/>
          </a:xfrm>
          <a:solidFill>
            <a:srgbClr val="00FFFF"/>
          </a:solidFill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SzPts val="1100"/>
            </a:pPr>
            <a:r>
              <a:rPr lang="th-TH" altLang="th-TH" b="1" dirty="0" smtClean="0">
                <a:solidFill>
                  <a:srgbClr val="000099"/>
                </a:solidFill>
                <a:latin typeface="DilleniaUPC" panose="02020603050405020304" pitchFamily="18" charset="-34"/>
                <a:cs typeface="Arial" panose="020B0604020202020204" pitchFamily="34" charset="0"/>
                <a:sym typeface="DilleniaUPC" panose="02020603050405020304" pitchFamily="18" charset="-34"/>
              </a:rPr>
              <a:t>เป้าหมายตัวชี้วัดคำรับรอง/ผลการเบิกจ่ายงบประมาณ </a:t>
            </a:r>
            <a:endParaRPr lang="th-TH" altLang="th-TH" sz="1400" b="1" dirty="0" smtClean="0">
              <a:solidFill>
                <a:srgbClr val="0000FF"/>
              </a:solidFill>
              <a:latin typeface="Sarabun" panose="020B0604020202020204" charset="-34"/>
              <a:cs typeface="Sarabun" panose="020B0604020202020204" charset="-34"/>
              <a:sym typeface="Sarabun" panose="020B0604020202020204" charset="-34"/>
            </a:endParaRPr>
          </a:p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th-TH" altLang="th-TH" b="1" dirty="0" smtClean="0">
              <a:solidFill>
                <a:srgbClr val="FF0000"/>
              </a:solidFill>
              <a:latin typeface="Sarabun" panose="020B0604020202020204" charset="-34"/>
              <a:cs typeface="Sarabun" panose="020B0604020202020204" charset="-34"/>
              <a:sym typeface="Sarabun" panose="020B0604020202020204" charset="-34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50" y="572321"/>
            <a:ext cx="3631800" cy="6066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 dirty="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BoonJot" panose="02000203000000000000" pitchFamily="50" charset="-34"/>
                <a:ea typeface="Chakra Petch"/>
                <a:cs typeface="BoonJot" panose="02000203000000000000" pitchFamily="50" charset="-34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BoonJot" panose="02000203000000000000" pitchFamily="50" charset="-34"/>
              <a:ea typeface="Chakra Petch"/>
              <a:cs typeface="BoonJot" panose="02000203000000000000" pitchFamily="50" charset="-34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288" y="611188"/>
            <a:ext cx="3217862" cy="455612"/>
          </a:xfrm>
          <a:prstGeom prst="rect">
            <a:avLst/>
          </a:prstGeom>
          <a:solidFill>
            <a:srgbClr val="FAF58C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th-TH" altLang="th-TH" sz="1700"/>
              <a:t>💢 </a:t>
            </a:r>
            <a:r>
              <a:rPr lang="th-TH" altLang="th-TH" sz="1700" b="1">
                <a:solidFill>
                  <a:srgbClr val="0000FF"/>
                </a:solidFill>
              </a:rPr>
              <a:t>ข้อมูล ณ วันที่ 30 ก.ย. 2564</a:t>
            </a:r>
            <a:endParaRPr lang="th-TH" altLang="th-TH" sz="1900" b="1">
              <a:solidFill>
                <a:srgbClr val="0000FF"/>
              </a:solidFill>
            </a:endParaRPr>
          </a:p>
        </p:txBody>
      </p:sp>
      <p:sp>
        <p:nvSpPr>
          <p:cNvPr id="4102" name="Google Shape;58;p13"/>
          <p:cNvSpPr txBox="1">
            <a:spLocks noGrp="1"/>
          </p:cNvSpPr>
          <p:nvPr>
            <p:ph type="ctrTitle"/>
          </p:nvPr>
        </p:nvSpPr>
        <p:spPr>
          <a:xfrm>
            <a:off x="1285875" y="177800"/>
            <a:ext cx="6645275" cy="433388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877426" y="633411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  <a:endParaRPr kern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3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>
            <a:off x="4779963" y="3575050"/>
            <a:ext cx="2076450" cy="10541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lIns="91425" tIns="91425" rIns="91425" bIns="91425" anchor="ctr"/>
          <a:lstStyle/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th" sz="4600" b="1" kern="0" dirty="0">
                <a:solidFill>
                  <a:srgbClr val="980000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lang="th-TH" sz="4600" b="1" kern="0" dirty="0">
                <a:solidFill>
                  <a:srgbClr val="980000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lang="th" sz="4600" b="1" kern="0" dirty="0">
                <a:solidFill>
                  <a:srgbClr val="98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th-TH" sz="4600" b="1" kern="0" dirty="0">
                <a:solidFill>
                  <a:srgbClr val="980000"/>
                </a:solidFill>
                <a:latin typeface="Arial"/>
                <a:ea typeface="Arial"/>
                <a:cs typeface="Arial"/>
                <a:sym typeface="Arial"/>
              </a:rPr>
              <a:t>99</a:t>
            </a:r>
            <a:endParaRPr sz="3600" b="1" kern="0" dirty="0">
              <a:solidFill>
                <a:srgbClr val="98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60375" y="2224400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 dirty="0" err="1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  <a:ea typeface="Arial"/>
                <a:cs typeface="Arial"/>
                <a:sym typeface="Arial"/>
              </a:rPr>
              <a:t>เป้าหมายตัวชี้วัดคำรับรอง</a:t>
            </a:r>
            <a:endParaRPr b="1" kern="0" dirty="0"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FreesiaUPC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7369825" y="320946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lIns="91425" tIns="91425" rIns="91425" bIns="91425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kern="0"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277813" y="3949550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 dirty="0" err="1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  <a:ea typeface="Arial"/>
                <a:cs typeface="Arial"/>
                <a:sym typeface="Arial"/>
              </a:rPr>
              <a:t>ผลเบิกจ่าย</a:t>
            </a:r>
            <a:endParaRPr b="1" kern="0" dirty="0"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Impact"/>
              <a:ea typeface="Arial"/>
              <a:cs typeface="Arial"/>
              <a:sym typeface="Arial"/>
            </a:endParaRP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4111" name="Google Shape;67;p13"/>
          <p:cNvPicPr preferRelativeResize="0"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844800"/>
            <a:ext cx="38544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Google Shape;68;p13"/>
          <p:cNvSpPr/>
          <p:nvPr/>
        </p:nvSpPr>
        <p:spPr>
          <a:xfrm rot="-5400000">
            <a:off x="-1087161" y="4162139"/>
            <a:ext cx="2991871" cy="411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  <a:ea typeface="Arial"/>
                <a:cs typeface="Arial"/>
                <a:sym typeface="Arial"/>
              </a:rPr>
              <a:t>ค่าคะแนน</a:t>
            </a:r>
          </a:p>
        </p:txBody>
      </p:sp>
      <p:sp>
        <p:nvSpPr>
          <p:cNvPr id="4113" name="Google Shape;69;p1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fld id="{821F83DE-BFC2-44F0-AC35-DD561B57BF6C}" type="slidenum">
              <a:rPr lang="th-TH" altLang="th-TH" sz="1000">
                <a:solidFill>
                  <a:srgbClr val="595959"/>
                </a:solidFill>
              </a:rPr>
              <a:pPr/>
              <a:t>1</a:t>
            </a:fld>
            <a:endParaRPr lang="th-TH" altLang="th-TH" sz="100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74;p14"/>
          <p:cNvSpPr txBox="1">
            <a:spLocks noGrp="1"/>
          </p:cNvSpPr>
          <p:nvPr>
            <p:ph type="subTitle" idx="1"/>
          </p:nvPr>
        </p:nvSpPr>
        <p:spPr>
          <a:xfrm>
            <a:off x="0" y="1373188"/>
            <a:ext cx="9036050" cy="968375"/>
          </a:xfrm>
          <a:solidFill>
            <a:srgbClr val="FFFF00"/>
          </a:solidFill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b="1" smtClean="0">
                <a:solidFill>
                  <a:srgbClr val="0000FF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ผลการเบิกจ่ายรวม  : งบประมาณปี พ.ศ. 2564 ไตรมาส 1-4</a:t>
            </a:r>
          </a:p>
          <a:p>
            <a:pPr eaLnBrk="1" hangingPunct="1">
              <a:spcBef>
                <a:spcPts val="60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b="1" smtClean="0">
                <a:solidFill>
                  <a:srgbClr val="20124D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งบบริหาร + งบแผนงานโครงการตามแผนปฏิบัติราชการ พช.</a:t>
            </a:r>
          </a:p>
          <a:p>
            <a:pPr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th-TH" altLang="th-TH" b="1" smtClean="0">
              <a:solidFill>
                <a:srgbClr val="FF0000"/>
              </a:solidFill>
              <a:latin typeface="Sarabun" panose="020B0604020202020204" charset="-34"/>
              <a:ea typeface="Sarabun" panose="020B0604020202020204" charset="-34"/>
              <a:cs typeface="JS Thanaporn" panose="02000000000000000000" pitchFamily="50" charset="0"/>
              <a:sym typeface="Sarabun" panose="020B0604020202020204" charset="-34"/>
            </a:endParaRPr>
          </a:p>
        </p:txBody>
      </p:sp>
      <p:pic>
        <p:nvPicPr>
          <p:cNvPr id="75" name="Google Shape;7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6" name="Google Shape;76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 dirty="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7" name="Google Shape;77;p14"/>
          <p:cNvSpPr txBox="1"/>
          <p:nvPr/>
        </p:nvSpPr>
        <p:spPr>
          <a:xfrm>
            <a:off x="4713288" y="687388"/>
            <a:ext cx="3109912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th-TH" altLang="th-TH" sz="1700"/>
              <a:t>💢 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600"/>
          </a:p>
          <a:p>
            <a:pPr eaLnBrk="1" hangingPunct="1"/>
            <a:endParaRPr lang="th-TH" altLang="th-TH" sz="1700"/>
          </a:p>
        </p:txBody>
      </p:sp>
      <p:sp>
        <p:nvSpPr>
          <p:cNvPr id="78" name="Google Shape;78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79" name="Google Shape;79;p1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0" name="Google Shape;8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6153" name="Google Shape;81;p14"/>
          <p:cNvSpPr txBox="1">
            <a:spLocks noGrp="1"/>
          </p:cNvSpPr>
          <p:nvPr>
            <p:ph type="ctrTitle"/>
          </p:nvPr>
        </p:nvSpPr>
        <p:spPr>
          <a:xfrm>
            <a:off x="1285875" y="177800"/>
            <a:ext cx="6645275" cy="433388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82" name="Google Shape;82;p14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84" name="Google Shape;84;p14"/>
          <p:cNvGraphicFramePr/>
          <p:nvPr/>
        </p:nvGraphicFramePr>
        <p:xfrm>
          <a:off x="3935413" y="2867025"/>
          <a:ext cx="5045076" cy="2867022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256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5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73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98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08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51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ที่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เบิกจ่าย/PO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กลุ่มงานยุทธศาสตร์ฯ</a:t>
                      </a:r>
                      <a:endParaRPr sz="16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205,670.00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205,670.00</a:t>
                      </a:r>
                      <a:endParaRPr lang="th"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กลุ่มงานส่งเสริมฯ</a:t>
                      </a:r>
                      <a:endParaRPr sz="16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1,4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18.70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1,468,118.70</a:t>
                      </a:r>
                      <a:endParaRPr lang="th"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กลุ่มงานสารสนเทศฯ</a:t>
                      </a:r>
                      <a:endParaRPr sz="16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44,150.00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44,150.00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กลุ่มงานประสานฯ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451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,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335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.0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2,451,335.05</a:t>
                      </a:r>
                      <a:endParaRPr lang="th"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99.97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634.42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C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1,974,780.00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1,974,780.00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1,5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24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,665.00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1,524,665.00</a:t>
                      </a:r>
                      <a:endParaRPr lang="th"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6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1,1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14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,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579</a:t>
                      </a: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.</a:t>
                      </a:r>
                      <a:r>
                        <a:rPr lang="th-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42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1,114,579.42</a:t>
                      </a:r>
                      <a:endParaRPr lang="th"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4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4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55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JS Thanaporn" panose="02000000000000000000" pitchFamily="50" charset="0"/>
                        <a:cs typeface="JS Thanaporn" panose="02000000000000000000" pitchFamily="50" charset="0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8,783,298.17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8,782,663.75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99.99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634.42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69" marR="28569" marT="19053" marB="19053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6231" name="รูปภาพ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867025"/>
            <a:ext cx="3633788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>
            <a:spLocks noGrp="1"/>
          </p:cNvSpPr>
          <p:nvPr>
            <p:ph type="subTitle" idx="1"/>
          </p:nvPr>
        </p:nvSpPr>
        <p:spPr>
          <a:xfrm>
            <a:off x="69850" y="1252538"/>
            <a:ext cx="8991600" cy="1030287"/>
          </a:xfr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/>
          <a:lstStyle/>
          <a:p>
            <a:pPr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3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ผลการเบิกจ่ายงบประมาณ พ.ศ. 2564 ไตรมาส 1-4 : </a:t>
            </a:r>
            <a:endParaRPr sz="3200" b="1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eaLnBrk="1" fontAlgn="auto" hangingPunct="1">
              <a:buClr>
                <a:schemeClr val="dk2"/>
              </a:buClr>
              <a:buFont typeface="Arial"/>
              <a:buNone/>
              <a:defRPr/>
            </a:pPr>
            <a:r>
              <a:rPr lang="th" sz="32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งบบริหาร</a:t>
            </a:r>
            <a:r>
              <a:rPr lang="th" sz="24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400" dirty="0">
                <a:solidFill>
                  <a:srgbClr val="FF0000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➤</a:t>
            </a:r>
            <a:r>
              <a:rPr lang="th" sz="24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4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ค่าวัสดุสำนักงาน/วัสดุคอมพิวเตอร์  </a:t>
            </a:r>
            <a:endParaRPr sz="2400" b="1" dirty="0">
              <a:solidFill>
                <a:srgbClr val="0000FF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6" name="Google Shape;106;p16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4713288" y="687388"/>
            <a:ext cx="3054350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108" name="Google Shape;108;p16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  <a:endParaRPr kern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6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0" name="Google Shape;110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201" name="Google Shape;111;p16"/>
          <p:cNvSpPr txBox="1">
            <a:spLocks noGrp="1"/>
          </p:cNvSpPr>
          <p:nvPr>
            <p:ph type="ctrTitle"/>
          </p:nvPr>
        </p:nvSpPr>
        <p:spPr>
          <a:xfrm>
            <a:off x="1285875" y="177800"/>
            <a:ext cx="6645275" cy="433388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112" name="Google Shape;112;p16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113" name="Google Shape;113;p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116540"/>
              </p:ext>
            </p:extLst>
          </p:nvPr>
        </p:nvGraphicFramePr>
        <p:xfrm>
          <a:off x="4129088" y="2722563"/>
          <a:ext cx="4765675" cy="2260443"/>
        </p:xfrm>
        <a:graphic>
          <a:graphicData uri="http://schemas.openxmlformats.org/drawingml/2006/table">
            <a:tbl>
              <a:tblPr/>
              <a:tblGrid>
                <a:gridCol w="1404937">
                  <a:extLst>
                    <a:ext uri="{9D8B030D-6E8A-4147-A177-3AD203B41FA5}">
                      <a16:colId xmlns:a16="http://schemas.microsoft.com/office/drawing/2014/main" val="3110314771"/>
                    </a:ext>
                  </a:extLst>
                </a:gridCol>
                <a:gridCol w="941388">
                  <a:extLst>
                    <a:ext uri="{9D8B030D-6E8A-4147-A177-3AD203B41FA5}">
                      <a16:colId xmlns:a16="http://schemas.microsoft.com/office/drawing/2014/main" val="1672311203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154728900"/>
                    </a:ext>
                  </a:extLst>
                </a:gridCol>
                <a:gridCol w="682625">
                  <a:extLst>
                    <a:ext uri="{9D8B030D-6E8A-4147-A177-3AD203B41FA5}">
                      <a16:colId xmlns:a16="http://schemas.microsoft.com/office/drawing/2014/main" val="3982186540"/>
                    </a:ext>
                  </a:extLst>
                </a:gridCol>
                <a:gridCol w="771525">
                  <a:extLst>
                    <a:ext uri="{9D8B030D-6E8A-4147-A177-3AD203B41FA5}">
                      <a16:colId xmlns:a16="http://schemas.microsoft.com/office/drawing/2014/main" val="1843511849"/>
                    </a:ext>
                  </a:extLst>
                </a:gridCol>
              </a:tblGrid>
              <a:tr h="4254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หน่วยเบิก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งบประมาณ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เบิกจ่าย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เบิกได้%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คงเหลือ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434489"/>
                  </a:ext>
                </a:extLst>
              </a:tr>
              <a:tr h="3524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  กลุ่มงานประสานฯ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59,650.00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59,650.00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459414"/>
                  </a:ext>
                </a:extLst>
              </a:tr>
              <a:tr h="3524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  เมืองสมุทรสาคร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19,075.00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19,075.00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1777260"/>
                  </a:ext>
                </a:extLst>
              </a:tr>
              <a:tr h="3524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  กระทุ่มแบน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18,575.00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18,575.00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8235154"/>
                  </a:ext>
                </a:extLst>
              </a:tr>
              <a:tr h="3524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  บ้านแพ้ว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16,075.00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16,075.00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04104"/>
                  </a:ext>
                </a:extLst>
              </a:tr>
              <a:tr h="3524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รวม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113,375.00</a:t>
                      </a:r>
                    </a:p>
                  </a:txBody>
                  <a:tcPr marL="9525" marR="9525" marT="9525" marB="0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113,375.00</a:t>
                      </a:r>
                    </a:p>
                  </a:txBody>
                  <a:tcPr marL="9525" marR="9525" marT="9525" marB="0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8109052"/>
                  </a:ext>
                </a:extLst>
              </a:tr>
            </a:tbl>
          </a:graphicData>
        </a:graphic>
      </p:graphicFrame>
      <p:pic>
        <p:nvPicPr>
          <p:cNvPr id="8248" name="รูปภาพ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697163"/>
            <a:ext cx="3749675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19;p17"/>
          <p:cNvSpPr txBox="1">
            <a:spLocks noGrp="1"/>
          </p:cNvSpPr>
          <p:nvPr>
            <p:ph type="subTitle" idx="1"/>
          </p:nvPr>
        </p:nvSpPr>
        <p:spPr>
          <a:xfrm>
            <a:off x="0" y="1265238"/>
            <a:ext cx="9144000" cy="1020762"/>
          </a:xfrm>
          <a:solidFill>
            <a:srgbClr val="FFFF00"/>
          </a:solidFill>
        </p:spPr>
        <p:txBody>
          <a:bodyPr/>
          <a:lstStyle/>
          <a:p>
            <a:pPr indent="179388" algn="l" eaLnBrk="1" hangingPunct="1">
              <a:spcBef>
                <a:spcPct val="0"/>
              </a:spcBef>
              <a:spcAft>
                <a:spcPct val="0"/>
              </a:spcAft>
              <a:buSzPts val="1100"/>
            </a:pPr>
            <a:r>
              <a:rPr lang="th-TH" altLang="th-TH" sz="3200" b="1" smtClean="0"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ผลการเบิกจ่ายงบประมาณ พ.ศ. 2564 ไตรมาส 1-4 : </a:t>
            </a:r>
          </a:p>
          <a:p>
            <a:pPr indent="179388" algn="l"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3200" b="1" smtClean="0">
                <a:solidFill>
                  <a:srgbClr val="0000FF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งบบริหาร</a:t>
            </a:r>
            <a:r>
              <a:rPr lang="th-TH" altLang="th-TH" sz="2400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</a:t>
            </a:r>
            <a:r>
              <a:rPr lang="th-TH" altLang="th-TH" sz="2400" smtClean="0">
                <a:solidFill>
                  <a:srgbClr val="FF0000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➤</a:t>
            </a:r>
            <a:r>
              <a:rPr lang="th-TH" altLang="th-TH" sz="2400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</a:t>
            </a:r>
            <a:r>
              <a:rPr lang="th-TH" altLang="th-TH" sz="2400" b="1" smtClean="0">
                <a:solidFill>
                  <a:srgbClr val="0000FF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ค่าซ่อมแซมครุภัณฑ์สำนักงาน/ยานพาหนะ</a:t>
            </a:r>
            <a:r>
              <a:rPr lang="th-TH" altLang="th-TH" sz="3200" smtClean="0">
                <a:solidFill>
                  <a:srgbClr val="0000FF"/>
                </a:solidFill>
                <a:latin typeface="JS Thanaporn" panose="02000000000000000000" pitchFamily="50" charset="0"/>
                <a:ea typeface="TH SarabunPSK" panose="020B0500040200020003" pitchFamily="34" charset="-34"/>
                <a:cs typeface="JS Thanaporn" panose="02000000000000000000" pitchFamily="50" charset="0"/>
                <a:sym typeface="TH SarabunPSK" panose="020B0500040200020003" pitchFamily="34" charset="-34"/>
              </a:rPr>
              <a:t> </a:t>
            </a:r>
            <a:endParaRPr lang="th-TH" altLang="th-TH" sz="4400" smtClean="0">
              <a:solidFill>
                <a:srgbClr val="0000FF"/>
              </a:solidFill>
              <a:latin typeface="JS Thanaporn" panose="020000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120" name="Google Shape;12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1" name="Google Shape;121;p17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2" name="Google Shape;122;p17"/>
          <p:cNvSpPr txBox="1"/>
          <p:nvPr/>
        </p:nvSpPr>
        <p:spPr>
          <a:xfrm>
            <a:off x="4713288" y="565150"/>
            <a:ext cx="3035300" cy="433388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123" name="Google Shape;123;p17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124" name="Google Shape;124;p17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25" name="Google Shape;12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0249" name="Google Shape;126;p17"/>
          <p:cNvSpPr txBox="1">
            <a:spLocks noGrp="1"/>
          </p:cNvSpPr>
          <p:nvPr>
            <p:ph type="ctrTitle"/>
          </p:nvPr>
        </p:nvSpPr>
        <p:spPr>
          <a:xfrm>
            <a:off x="1285875" y="177800"/>
            <a:ext cx="6645275" cy="433388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127" name="Google Shape;127;p17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128" name="Google Shape;128;p17"/>
          <p:cNvGraphicFramePr/>
          <p:nvPr/>
        </p:nvGraphicFramePr>
        <p:xfrm>
          <a:off x="4591050" y="2819400"/>
          <a:ext cx="4257675" cy="2849652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0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4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30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294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อำเภอ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24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กลุ่มงานประสานฯ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 smtClean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40,590.20</a:t>
                      </a:r>
                      <a:endParaRPr lang="th"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40,590.20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-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24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เมืองสมุทรสาคร</a:t>
                      </a:r>
                      <a:endParaRPr sz="1600" b="1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13,120.00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13,120.00</a:t>
                      </a:r>
                      <a:endParaRPr sz="1600" b="1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-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24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กระทุ่มแบน</a:t>
                      </a:r>
                      <a:endParaRPr sz="1600" b="1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dirty="0" smtClean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21,100.00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dirty="0" smtClean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21,100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-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24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บ้านแพ้ว</a:t>
                      </a:r>
                      <a:endParaRPr sz="1600" b="1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26,350.00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dirty="0" smtClean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26,350.00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sz="1600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351C75"/>
                          </a:solidFill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-</a:t>
                      </a:r>
                      <a:endParaRPr sz="1600" b="1" dirty="0">
                        <a:solidFill>
                          <a:srgbClr val="351C75"/>
                        </a:solidFill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294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รวม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dirty="0" smtClean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101,160.20</a:t>
                      </a:r>
                      <a:endParaRPr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dirty="0" smtClean="0"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101,160.20</a:t>
                      </a:r>
                      <a:endParaRPr lang="th-TH" sz="1800" b="1" dirty="0"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uLnTx/>
                          <a:uFillTx/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kumimoji="0" lang="th" sz="18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351C75"/>
                        </a:solidFill>
                        <a:effectLst/>
                        <a:uLnTx/>
                        <a:uFillTx/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uLnTx/>
                          <a:uFillTx/>
                          <a:latin typeface="JS Thanaporn" panose="02000000000000000000" pitchFamily="50" charset="0"/>
                          <a:ea typeface="BrowalliaUPC"/>
                          <a:cs typeface="JS Thanaporn" panose="02000000000000000000" pitchFamily="50" charset="0"/>
                          <a:sym typeface="BrowalliaUPC"/>
                        </a:rPr>
                        <a:t>100.00</a:t>
                      </a:r>
                      <a:endParaRPr kumimoji="0" lang="th" sz="18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351C75"/>
                        </a:solidFill>
                        <a:effectLst/>
                        <a:uLnTx/>
                        <a:uFillTx/>
                        <a:latin typeface="JS Thanaporn" panose="02000000000000000000" pitchFamily="50" charset="0"/>
                        <a:ea typeface="BrowalliaUPC"/>
                        <a:cs typeface="JS Thanaporn" panose="02000000000000000000" pitchFamily="50" charset="0"/>
                        <a:sym typeface="BrowalliaUPC"/>
                      </a:endParaRPr>
                    </a:p>
                  </a:txBody>
                  <a:tcPr marL="28575" marR="28575" marT="91421" marB="91421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298" name="รูปภาพ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819400"/>
            <a:ext cx="4032250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8"/>
          <p:cNvSpPr txBox="1">
            <a:spLocks noGrp="1"/>
          </p:cNvSpPr>
          <p:nvPr>
            <p:ph type="subTitle" idx="1"/>
          </p:nvPr>
        </p:nvSpPr>
        <p:spPr>
          <a:xfrm>
            <a:off x="19050" y="1411288"/>
            <a:ext cx="9124950" cy="1012825"/>
          </a:xfr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/>
          <a:lstStyle/>
          <a:p>
            <a:pPr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3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ผลการเบิกจ่ายงบประมาณ พ.ศ. 2564 ไตรมาส 1-4 : </a:t>
            </a:r>
            <a:endParaRPr sz="3200" b="1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eaLnBrk="1" fontAlgn="auto" hangingPunct="1">
              <a:buClr>
                <a:schemeClr val="dk2"/>
              </a:buClr>
              <a:buFont typeface="Arial"/>
              <a:buNone/>
              <a:defRPr/>
            </a:pPr>
            <a:r>
              <a:rPr lang="th" sz="32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งบบริหาร</a:t>
            </a:r>
            <a:r>
              <a:rPr lang="th" sz="24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400" dirty="0">
                <a:solidFill>
                  <a:srgbClr val="FF0000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➤</a:t>
            </a:r>
            <a:r>
              <a:rPr lang="th" sz="2400" b="1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4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ค่าน้ำมันเชื้อเพลิง  </a:t>
            </a:r>
            <a:endParaRPr sz="2400" b="1" dirty="0">
              <a:solidFill>
                <a:srgbClr val="0000FF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</p:txBody>
      </p:sp>
      <p:pic>
        <p:nvPicPr>
          <p:cNvPr id="135" name="Google Shape;13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6" name="Google Shape;136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7" name="Google Shape;137;p18"/>
          <p:cNvSpPr txBox="1"/>
          <p:nvPr/>
        </p:nvSpPr>
        <p:spPr>
          <a:xfrm>
            <a:off x="4713288" y="574675"/>
            <a:ext cx="3027362" cy="433388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138" name="Google Shape;138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139" name="Google Shape;139;p18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0" name="Google Shape;140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297" name="Google Shape;141;p18"/>
          <p:cNvSpPr txBox="1">
            <a:spLocks noGrp="1"/>
          </p:cNvSpPr>
          <p:nvPr>
            <p:ph type="ctrTitle"/>
          </p:nvPr>
        </p:nvSpPr>
        <p:spPr>
          <a:xfrm>
            <a:off x="1344613" y="141288"/>
            <a:ext cx="6645275" cy="431800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143" name="Google Shape;143;p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855644"/>
              </p:ext>
            </p:extLst>
          </p:nvPr>
        </p:nvGraphicFramePr>
        <p:xfrm>
          <a:off x="4760913" y="2797175"/>
          <a:ext cx="4130675" cy="2938473"/>
        </p:xfrm>
        <a:graphic>
          <a:graphicData uri="http://schemas.openxmlformats.org/drawingml/2006/table">
            <a:tbl>
              <a:tblPr/>
              <a:tblGrid>
                <a:gridCol w="1184275">
                  <a:extLst>
                    <a:ext uri="{9D8B030D-6E8A-4147-A177-3AD203B41FA5}">
                      <a16:colId xmlns:a16="http://schemas.microsoft.com/office/drawing/2014/main" val="3437511272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3485570176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934090180"/>
                    </a:ext>
                  </a:extLst>
                </a:gridCol>
                <a:gridCol w="684212">
                  <a:extLst>
                    <a:ext uri="{9D8B030D-6E8A-4147-A177-3AD203B41FA5}">
                      <a16:colId xmlns:a16="http://schemas.microsoft.com/office/drawing/2014/main" val="2439681509"/>
                    </a:ext>
                  </a:extLst>
                </a:gridCol>
                <a:gridCol w="652463">
                  <a:extLst>
                    <a:ext uri="{9D8B030D-6E8A-4147-A177-3AD203B41FA5}">
                      <a16:colId xmlns:a16="http://schemas.microsoft.com/office/drawing/2014/main" val="1240513367"/>
                    </a:ext>
                  </a:extLst>
                </a:gridCol>
              </a:tblGrid>
              <a:tr h="2762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BrowalliaUPC" panose="020B0604020202020204" pitchFamily="34" charset="-34"/>
                          <a:cs typeface="JS Thanaporn" panose="02000000000000000000" pitchFamily="50" charset="0"/>
                          <a:sym typeface="BrowalliaUPC" panose="020B0604020202020204" pitchFamily="34" charset="-34"/>
                        </a:rPr>
                        <a:t>หน่วยเบิก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BrowalliaUPC" panose="020B0604020202020204" pitchFamily="34" charset="-34"/>
                          <a:cs typeface="JS Thanaporn" panose="02000000000000000000" pitchFamily="50" charset="0"/>
                          <a:sym typeface="BrowalliaUPC" panose="020B0604020202020204" pitchFamily="34" charset="-34"/>
                        </a:rPr>
                        <a:t>งบประมาณ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BrowalliaUPC" panose="020B0604020202020204" pitchFamily="34" charset="-34"/>
                          <a:cs typeface="JS Thanaporn" panose="02000000000000000000" pitchFamily="50" charset="0"/>
                          <a:sym typeface="BrowalliaUPC" panose="020B0604020202020204" pitchFamily="34" charset="-34"/>
                        </a:rPr>
                        <a:t>เบิกจ่าย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BrowalliaUPC" panose="020B0604020202020204" pitchFamily="34" charset="-34"/>
                          <a:cs typeface="JS Thanaporn" panose="02000000000000000000" pitchFamily="50" charset="0"/>
                          <a:sym typeface="BrowalliaUPC" panose="020B0604020202020204" pitchFamily="34" charset="-34"/>
                        </a:rPr>
                        <a:t>เบิกได้%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BrowalliaUPC" panose="020B0604020202020204" pitchFamily="34" charset="-34"/>
                          <a:cs typeface="JS Thanaporn" panose="02000000000000000000" pitchFamily="50" charset="0"/>
                          <a:sym typeface="BrowalliaUPC" panose="020B0604020202020204" pitchFamily="34" charset="-34"/>
                        </a:rPr>
                        <a:t>คงเหลือ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386409"/>
                  </a:ext>
                </a:extLst>
              </a:tr>
              <a:tr h="26670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กลุ่มงานประสานฯ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32,</a:t>
                      </a:r>
                      <a:r>
                        <a:rPr kumimoji="0" lang="en-US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057</a:t>
                      </a: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.</a:t>
                      </a:r>
                      <a:r>
                        <a:rPr kumimoji="0" lang="en-US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36</a:t>
                      </a:r>
                      <a:endParaRPr kumimoji="0" lang="th-TH" alt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51C75"/>
                        </a:solidFill>
                        <a:effectLst/>
                        <a:latin typeface="TP Tankhun" panose="02000000000000000000" pitchFamily="2" charset="0"/>
                        <a:ea typeface="BrowalliaUPC" panose="020B0604020202020204" pitchFamily="34" charset="-34"/>
                        <a:cs typeface="TP Tankhun" panose="02000000000000000000" pitchFamily="2" charset="0"/>
                        <a:sym typeface="BrowalliaUPC" panose="020B0604020202020204" pitchFamily="34" charset="-34"/>
                      </a:endParaRP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32,057.36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2408636"/>
                  </a:ext>
                </a:extLst>
              </a:tr>
              <a:tr h="26670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เมืองสมุทรสาคร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14,300.00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14,300.00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041617"/>
                  </a:ext>
                </a:extLst>
              </a:tr>
              <a:tr h="26670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กระทุ่มแบน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8,900.00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8,900.00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8858253"/>
                  </a:ext>
                </a:extLst>
              </a:tr>
              <a:tr h="26670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บ้านแพ้ว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10,550.00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10,550.00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368843"/>
                  </a:ext>
                </a:extLst>
              </a:tr>
              <a:tr h="2762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รวม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65,807.36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65,807.36</a:t>
                      </a:r>
                    </a:p>
                  </a:txBody>
                  <a:tcPr marL="9525" marR="9525" marT="9525" marB="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51C75"/>
                          </a:solidFill>
                          <a:effectLst/>
                          <a:latin typeface="TP Tankhun" panose="02000000000000000000" pitchFamily="2" charset="0"/>
                          <a:ea typeface="BrowalliaUPC" panose="020B0604020202020204" pitchFamily="34" charset="-34"/>
                          <a:cs typeface="TP Tankhun" panose="02000000000000000000" pitchFamily="2" charset="0"/>
                          <a:sym typeface="BrowalliaUPC" panose="020B0604020202020204" pitchFamily="3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003063"/>
                  </a:ext>
                </a:extLst>
              </a:tr>
            </a:tbl>
          </a:graphicData>
        </a:graphic>
      </p:graphicFrame>
      <p:pic>
        <p:nvPicPr>
          <p:cNvPr id="12345" name="รูปภาพ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762250"/>
            <a:ext cx="4032250" cy="281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 txBox="1">
            <a:spLocks noGrp="1"/>
          </p:cNvSpPr>
          <p:nvPr>
            <p:ph type="subTitle" idx="1"/>
          </p:nvPr>
        </p:nvSpPr>
        <p:spPr>
          <a:xfrm>
            <a:off x="19050" y="1373188"/>
            <a:ext cx="9124950" cy="1077912"/>
          </a:xfr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/>
          <a:lstStyle/>
          <a:p>
            <a:pPr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3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ผลการเบิกจ่ายงบประมาณ พ.ศ. 2564 ไตรมาส 1-4 : </a:t>
            </a:r>
            <a:endParaRPr sz="3200" b="1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eaLnBrk="1" fontAlgn="auto" hangingPunct="1">
              <a:buClr>
                <a:schemeClr val="dk2"/>
              </a:buClr>
              <a:buFont typeface="Arial"/>
              <a:buNone/>
              <a:defRPr/>
            </a:pPr>
            <a:r>
              <a:rPr lang="th" sz="32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งบบริหาร</a:t>
            </a:r>
            <a:r>
              <a:rPr lang="th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dirty="0">
                <a:solidFill>
                  <a:srgbClr val="FF0000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➤</a:t>
            </a:r>
            <a:r>
              <a:rPr lang="th" b="1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</a:t>
            </a:r>
            <a:r>
              <a:rPr lang="th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ค่าสาธารณูปโภค  </a:t>
            </a:r>
            <a:endParaRPr b="1" dirty="0">
              <a:solidFill>
                <a:srgbClr val="0000FF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</p:txBody>
      </p:sp>
      <p:pic>
        <p:nvPicPr>
          <p:cNvPr id="150" name="Google Shape;15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2" name="Google Shape;152;p19"/>
          <p:cNvSpPr txBox="1"/>
          <p:nvPr/>
        </p:nvSpPr>
        <p:spPr>
          <a:xfrm>
            <a:off x="4713288" y="534988"/>
            <a:ext cx="3017837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153" name="Google Shape;153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154" name="Google Shape;154;p1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55" name="Google Shape;15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345" name="Google Shape;156;p19"/>
          <p:cNvSpPr txBox="1">
            <a:spLocks noGrp="1"/>
          </p:cNvSpPr>
          <p:nvPr>
            <p:ph type="ctrTitle"/>
          </p:nvPr>
        </p:nvSpPr>
        <p:spPr>
          <a:xfrm>
            <a:off x="1344613" y="141288"/>
            <a:ext cx="6645275" cy="431800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157" name="Google Shape;157;p19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158" name="Google Shape;158;p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21492"/>
              </p:ext>
            </p:extLst>
          </p:nvPr>
        </p:nvGraphicFramePr>
        <p:xfrm>
          <a:off x="4306888" y="2857500"/>
          <a:ext cx="4610100" cy="2814648"/>
        </p:xfrm>
        <a:graphic>
          <a:graphicData uri="http://schemas.openxmlformats.org/drawingml/2006/table">
            <a:tbl>
              <a:tblPr/>
              <a:tblGrid>
                <a:gridCol w="1247775">
                  <a:extLst>
                    <a:ext uri="{9D8B030D-6E8A-4147-A177-3AD203B41FA5}">
                      <a16:colId xmlns:a16="http://schemas.microsoft.com/office/drawing/2014/main" val="497168015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3658619410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735519079"/>
                    </a:ext>
                  </a:extLst>
                </a:gridCol>
                <a:gridCol w="619125">
                  <a:extLst>
                    <a:ext uri="{9D8B030D-6E8A-4147-A177-3AD203B41FA5}">
                      <a16:colId xmlns:a16="http://schemas.microsoft.com/office/drawing/2014/main" val="932439686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909473002"/>
                    </a:ext>
                  </a:extLst>
                </a:gridCol>
              </a:tblGrid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หน่วยเบิก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งบประมาณ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เบิกจ่าย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%เบิก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คงเหลือ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571864"/>
                  </a:ext>
                </a:extLst>
              </a:tr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กลุ่มงานประสานฯ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159,322.64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159,322.64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778378"/>
                  </a:ext>
                </a:extLst>
              </a:tr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เมืองสมุทรสาคร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17,000.00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17,000.00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980308"/>
                  </a:ext>
                </a:extLst>
              </a:tr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กระทุ่มแบน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17,250.00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17,250.00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4121374"/>
                  </a:ext>
                </a:extLst>
              </a:tr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บ้านแพ้ว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15113"/>
                  </a:ext>
                </a:extLst>
              </a:tr>
              <a:tr h="427038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รวม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211,600.00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187,658.64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88.69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23,941.36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530629"/>
                  </a:ext>
                </a:extLst>
              </a:tr>
            </a:tbl>
          </a:graphicData>
        </a:graphic>
      </p:graphicFrame>
      <p:pic>
        <p:nvPicPr>
          <p:cNvPr id="14394" name="รูปภาพ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857500"/>
            <a:ext cx="3805238" cy="27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0"/>
          <p:cNvSpPr txBox="1">
            <a:spLocks noGrp="1"/>
          </p:cNvSpPr>
          <p:nvPr>
            <p:ph type="subTitle" idx="1"/>
          </p:nvPr>
        </p:nvSpPr>
        <p:spPr>
          <a:xfrm>
            <a:off x="19050" y="1370013"/>
            <a:ext cx="9124950" cy="1077912"/>
          </a:xfr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/>
          <a:lstStyle/>
          <a:p>
            <a:pPr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3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ผลการเบิกจ่ายงบประมาณ พ.ศ. 2564 ไตรมาส 1-4 : </a:t>
            </a:r>
            <a:endParaRPr sz="3200" b="1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eaLnBrk="1" fontAlgn="auto" hangingPunct="1">
              <a:buClr>
                <a:schemeClr val="dk2"/>
              </a:buClr>
              <a:buFont typeface="Arial"/>
              <a:buNone/>
              <a:defRPr/>
            </a:pPr>
            <a:r>
              <a:rPr lang="th" sz="3200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งบบริหาร</a:t>
            </a:r>
            <a:r>
              <a:rPr lang="th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dirty="0">
                <a:solidFill>
                  <a:srgbClr val="FF0000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➤</a:t>
            </a:r>
            <a:r>
              <a:rPr lang="th" b="1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</a:t>
            </a:r>
            <a:r>
              <a:rPr lang="th" b="1" dirty="0">
                <a:solidFill>
                  <a:srgbClr val="0000FF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ค่าตอบแทนผู้นำ อช.  </a:t>
            </a:r>
            <a:endParaRPr sz="2400" b="1" dirty="0">
              <a:solidFill>
                <a:srgbClr val="0000FF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</p:txBody>
      </p:sp>
      <p:pic>
        <p:nvPicPr>
          <p:cNvPr id="165" name="Google Shape;16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6" name="Google Shape;166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7" name="Google Shape;167;p20"/>
          <p:cNvSpPr txBox="1"/>
          <p:nvPr/>
        </p:nvSpPr>
        <p:spPr>
          <a:xfrm>
            <a:off x="4713288" y="534988"/>
            <a:ext cx="317182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7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</p:txBody>
      </p:sp>
      <p:sp>
        <p:nvSpPr>
          <p:cNvPr id="168" name="Google Shape;168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0" name="Google Shape;17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6393" name="Google Shape;171;p20"/>
          <p:cNvSpPr txBox="1">
            <a:spLocks noGrp="1"/>
          </p:cNvSpPr>
          <p:nvPr>
            <p:ph type="ctrTitle"/>
          </p:nvPr>
        </p:nvSpPr>
        <p:spPr>
          <a:xfrm>
            <a:off x="1344613" y="141288"/>
            <a:ext cx="6645275" cy="431800"/>
          </a:xfrm>
          <a:effectLst>
            <a:outerShdw dist="28575" algn="bl" rotWithShape="0">
              <a:schemeClr val="bg1"/>
            </a:outerShdw>
          </a:effectLst>
        </p:spPr>
        <p:txBody>
          <a:bodyPr/>
          <a:lstStyle/>
          <a:p>
            <a:pPr algn="l"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172" name="Google Shape;172;p20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173" name="Google Shape;173;p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099120"/>
              </p:ext>
            </p:extLst>
          </p:nvPr>
        </p:nvGraphicFramePr>
        <p:xfrm>
          <a:off x="4306888" y="2947988"/>
          <a:ext cx="4524375" cy="2446251"/>
        </p:xfrm>
        <a:graphic>
          <a:graphicData uri="http://schemas.openxmlformats.org/drawingml/2006/table">
            <a:tbl>
              <a:tblPr/>
              <a:tblGrid>
                <a:gridCol w="1333500">
                  <a:extLst>
                    <a:ext uri="{9D8B030D-6E8A-4147-A177-3AD203B41FA5}">
                      <a16:colId xmlns:a16="http://schemas.microsoft.com/office/drawing/2014/main" val="3870997626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1788153797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913890704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237610454"/>
                    </a:ext>
                  </a:extLst>
                </a:gridCol>
                <a:gridCol w="765175">
                  <a:extLst>
                    <a:ext uri="{9D8B030D-6E8A-4147-A177-3AD203B41FA5}">
                      <a16:colId xmlns:a16="http://schemas.microsoft.com/office/drawing/2014/main" val="3955963403"/>
                    </a:ext>
                  </a:extLst>
                </a:gridCol>
              </a:tblGrid>
              <a:tr h="39052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หน่วยเบิก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งบประมาณ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เบิกจ่าย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เบิกได้%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คงเหลือ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275022"/>
                  </a:ext>
                </a:extLst>
              </a:tr>
              <a:tr h="40957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เมืองสมุทรสาคร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48,000.00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48,000.00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217637"/>
                  </a:ext>
                </a:extLst>
              </a:tr>
              <a:tr h="40957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กระทุ่มแบน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28,000.00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28,000.00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382213"/>
                  </a:ext>
                </a:extLst>
              </a:tr>
              <a:tr h="40957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บ้านแพ้ว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28,000.00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28,000.00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327522"/>
                  </a:ext>
                </a:extLst>
              </a:tr>
              <a:tr h="409575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รวม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104,000.00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104,000.00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100.00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-</a:t>
                      </a:r>
                    </a:p>
                  </a:txBody>
                  <a:tcPr marL="28575" marR="28575" marT="91425" marB="91425" anchor="b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07806"/>
                  </a:ext>
                </a:extLst>
              </a:tr>
            </a:tbl>
          </a:graphicData>
        </a:graphic>
      </p:graphicFrame>
      <p:pic>
        <p:nvPicPr>
          <p:cNvPr id="174" name="Google Shape;174;p20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255588" y="2590800"/>
            <a:ext cx="3925887" cy="326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Google Shape;230;p24"/>
          <p:cNvSpPr txBox="1">
            <a:spLocks noGrp="1"/>
          </p:cNvSpPr>
          <p:nvPr>
            <p:ph type="subTitle" idx="1"/>
          </p:nvPr>
        </p:nvSpPr>
        <p:spPr>
          <a:xfrm>
            <a:off x="0" y="1423988"/>
            <a:ext cx="9144000" cy="863600"/>
          </a:xfrm>
          <a:solidFill>
            <a:srgbClr val="FFFF00"/>
          </a:solidFill>
        </p:spPr>
        <p:txBody>
          <a:bodyPr/>
          <a:lstStyle/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SzPts val="1100"/>
            </a:pPr>
            <a:r>
              <a:rPr lang="th-TH" altLang="th-TH" sz="2200" smtClean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h-TH" altLang="th-TH" sz="22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h-TH" altLang="th-TH" sz="2400" b="1" smtClean="0"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 : ตามแผนปฏิบัติราชการกรม พช. ไตรมาส 1 - 4</a:t>
            </a:r>
            <a:endParaRPr lang="th-TH" altLang="th-TH" sz="2400" smtClean="0">
              <a:latin typeface="JS Thanaporn" panose="02000000000000000000" pitchFamily="50" charset="0"/>
              <a:ea typeface="Sarabun" panose="020B0604020202020204" charset="-34"/>
              <a:cs typeface="JS Thanaporn" panose="02000000000000000000" pitchFamily="50" charset="0"/>
              <a:sym typeface="Sarabun" panose="020B0604020202020204" charset="-34"/>
            </a:endParaRP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400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  1) </a:t>
            </a:r>
            <a:r>
              <a:rPr lang="th-TH" altLang="th-TH" sz="2400" smtClean="0">
                <a:solidFill>
                  <a:srgbClr val="0000FF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lang="th-TH" altLang="th-TH" smtClean="0">
              <a:solidFill>
                <a:srgbClr val="0000FF"/>
              </a:solidFill>
              <a:latin typeface="JS Thanaporn" panose="020000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231" name="Google Shape;23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2" name="Google Shape;232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3" name="Google Shape;233;p24"/>
          <p:cNvSpPr txBox="1"/>
          <p:nvPr/>
        </p:nvSpPr>
        <p:spPr>
          <a:xfrm>
            <a:off x="4713288" y="534988"/>
            <a:ext cx="317182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18438" name="Google Shape;234;p24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7564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235" name="Google Shape;235;p24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236" name="Google Shape;236;p2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7" name="Google Shape;237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38" name="Google Shape;238;p24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239" name="Google Shape;239;p24"/>
          <p:cNvGraphicFramePr/>
          <p:nvPr/>
        </p:nvGraphicFramePr>
        <p:xfrm>
          <a:off x="4332288" y="2965450"/>
          <a:ext cx="4556125" cy="2166939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61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96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9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30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851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6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เบิกได้%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10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600" b="1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10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600" b="1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10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600" b="1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5,400.00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1155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dirty="0">
                        <a:solidFill>
                          <a:srgbClr val="1155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10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0" name="Google Shape;240;p24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79388" y="2965450"/>
            <a:ext cx="4016375" cy="21574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Google Shape;245;p25"/>
          <p:cNvSpPr txBox="1">
            <a:spLocks noGrp="1"/>
          </p:cNvSpPr>
          <p:nvPr>
            <p:ph type="subTitle" idx="1"/>
          </p:nvPr>
        </p:nvSpPr>
        <p:spPr>
          <a:xfrm>
            <a:off x="0" y="1341438"/>
            <a:ext cx="9144000" cy="863600"/>
          </a:xfrm>
          <a:solidFill>
            <a:srgbClr val="FFFF00"/>
          </a:solidFill>
        </p:spPr>
        <p:txBody>
          <a:bodyPr/>
          <a:lstStyle/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   </a:t>
            </a:r>
            <a:r>
              <a:rPr lang="th-TH" altLang="th-TH" sz="2200" b="1" smtClean="0"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 : ตามแผนปฏิบัติราชการกรม พช. ไตรมาส 1 - 4</a:t>
            </a:r>
            <a:endParaRPr lang="th-TH" altLang="th-TH" sz="2200" smtClean="0">
              <a:latin typeface="JS Thanaporn" panose="02000000000000000000" pitchFamily="50" charset="0"/>
              <a:ea typeface="Sarabun" panose="020B0604020202020204" charset="-34"/>
              <a:cs typeface="JS Thanaporn" panose="02000000000000000000" pitchFamily="50" charset="0"/>
              <a:sym typeface="Sarabun" panose="020B0604020202020204" charset="-34"/>
            </a:endParaRP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0000CC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   2)  โครงการสร้างและพัฒนาสัมมาชีพชุมชนในระดับหมู่บ้าน</a:t>
            </a:r>
            <a:endParaRPr lang="th-TH" altLang="th-TH" sz="2400" smtClean="0">
              <a:solidFill>
                <a:srgbClr val="0000CC"/>
              </a:solidFill>
              <a:latin typeface="JS Thanaporn" panose="020000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246" name="Google Shape;24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7" name="Google Shape;247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8" name="Google Shape;248;p25"/>
          <p:cNvSpPr txBox="1"/>
          <p:nvPr/>
        </p:nvSpPr>
        <p:spPr>
          <a:xfrm>
            <a:off x="4713288" y="534988"/>
            <a:ext cx="317182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</p:txBody>
      </p:sp>
      <p:sp>
        <p:nvSpPr>
          <p:cNvPr id="20486" name="Google Shape;249;p25"/>
          <p:cNvSpPr txBox="1">
            <a:spLocks noGrp="1"/>
          </p:cNvSpPr>
          <p:nvPr>
            <p:ph type="ctrTitle"/>
          </p:nvPr>
        </p:nvSpPr>
        <p:spPr>
          <a:xfrm>
            <a:off x="1092200" y="101600"/>
            <a:ext cx="67564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250" name="Google Shape;250;p25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251" name="Google Shape;251;p25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2" name="Google Shape;252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53" name="Google Shape;253;p25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254" name="Google Shape;254;p25"/>
          <p:cNvGraphicFramePr/>
          <p:nvPr/>
        </p:nvGraphicFramePr>
        <p:xfrm>
          <a:off x="4221163" y="2935288"/>
          <a:ext cx="4572000" cy="2303460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0692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9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325,000.00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325,000.00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9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150,000.00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150,000.00</a:t>
                      </a:r>
                      <a:endParaRPr sz="16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9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200,000.00</a:t>
                      </a:r>
                      <a:endParaRPr sz="1600" b="1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200,000.00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92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675,000.00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675,000.00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6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2" marB="19052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55" name="Google Shape;255;p25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201613" y="2935288"/>
            <a:ext cx="3916362" cy="2303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Google Shape;260;p26"/>
          <p:cNvSpPr txBox="1">
            <a:spLocks noGrp="1"/>
          </p:cNvSpPr>
          <p:nvPr>
            <p:ph type="subTitle" idx="1"/>
          </p:nvPr>
        </p:nvSpPr>
        <p:spPr>
          <a:xfrm>
            <a:off x="0" y="1265238"/>
            <a:ext cx="9144000" cy="863600"/>
          </a:xfrm>
          <a:solidFill>
            <a:srgbClr val="FFFF00"/>
          </a:solidFill>
        </p:spPr>
        <p:txBody>
          <a:bodyPr/>
          <a:lstStyle/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th-TH" altLang="th-TH" sz="2200" b="1" smtClean="0">
                <a:solidFill>
                  <a:srgbClr val="0000CC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 : ตามแผนปฏิบัติราชการกรม พช. ไตรมาส 1 - 4</a:t>
            </a:r>
            <a:endParaRPr lang="th-TH" altLang="th-TH" sz="2200" smtClean="0">
              <a:solidFill>
                <a:srgbClr val="0000CC"/>
              </a:solidFill>
              <a:latin typeface="JS Thanaporn" panose="02000000000000000000" pitchFamily="50" charset="0"/>
              <a:ea typeface="Sarabun" panose="020B0604020202020204" charset="-34"/>
              <a:cs typeface="JS Thanaporn" panose="02000000000000000000" pitchFamily="50" charset="0"/>
              <a:sym typeface="Sarabun" panose="020B0604020202020204" charset="-34"/>
            </a:endParaRP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0000CC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 </a:t>
            </a:r>
            <a:r>
              <a:rPr lang="th-TH" altLang="th-TH" sz="2200" b="1" smtClean="0">
                <a:solidFill>
                  <a:srgbClr val="0000CC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3)  โครงการสัมมนาการเรียนรู้</a:t>
            </a: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40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</p:txBody>
      </p:sp>
      <p:pic>
        <p:nvPicPr>
          <p:cNvPr id="261" name="Google Shape;26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2" name="Google Shape;262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3" name="Google Shape;263;p26"/>
          <p:cNvSpPr txBox="1"/>
          <p:nvPr/>
        </p:nvSpPr>
        <p:spPr>
          <a:xfrm>
            <a:off x="4713288" y="534988"/>
            <a:ext cx="3008312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</p:txBody>
      </p:sp>
      <p:sp>
        <p:nvSpPr>
          <p:cNvPr id="22534" name="Google Shape;264;p26"/>
          <p:cNvSpPr txBox="1">
            <a:spLocks noGrp="1"/>
          </p:cNvSpPr>
          <p:nvPr>
            <p:ph type="ctrTitle"/>
          </p:nvPr>
        </p:nvSpPr>
        <p:spPr>
          <a:xfrm>
            <a:off x="12446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265" name="Google Shape;265;p26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266" name="Google Shape;266;p26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7" name="Google Shape;267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68" name="Google Shape;268;p26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269" name="Google Shape;269;p26"/>
          <p:cNvGraphicFramePr/>
          <p:nvPr/>
        </p:nvGraphicFramePr>
        <p:xfrm>
          <a:off x="4097338" y="3033713"/>
          <a:ext cx="4829175" cy="217328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43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63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3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3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3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73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4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4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40,500.00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40,500.00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0" name="Google Shape;270;p26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219075" y="3033713"/>
            <a:ext cx="3792538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Google Shape;275;p27"/>
          <p:cNvSpPr txBox="1">
            <a:spLocks noGrp="1"/>
          </p:cNvSpPr>
          <p:nvPr>
            <p:ph type="subTitle" idx="1"/>
          </p:nvPr>
        </p:nvSpPr>
        <p:spPr>
          <a:xfrm>
            <a:off x="0" y="1420813"/>
            <a:ext cx="9144000" cy="863600"/>
          </a:xfrm>
          <a:solidFill>
            <a:srgbClr val="FFFF00"/>
          </a:solidFill>
        </p:spPr>
        <p:txBody>
          <a:bodyPr/>
          <a:lstStyle/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th-TH" altLang="th-TH" sz="2200" b="1" smtClean="0"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ผลการเบิกจ่าย : ตามแผนปฏิบัติราชการกรม พช. ไตรมาส 1-4</a:t>
            </a:r>
            <a:endParaRPr lang="th-TH" altLang="th-TH" sz="2200" smtClean="0">
              <a:latin typeface="JS Thanaporn" panose="02000000000000000000" pitchFamily="50" charset="0"/>
              <a:ea typeface="Sarabun" panose="020B0604020202020204" charset="-34"/>
              <a:cs typeface="JS Thanaporn" panose="02000000000000000000" pitchFamily="50" charset="0"/>
              <a:sym typeface="Sarabun" panose="020B0604020202020204" charset="-34"/>
            </a:endParaRP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200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</a:t>
            </a:r>
            <a:r>
              <a:rPr lang="th-TH" altLang="th-TH" sz="2200" b="1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 </a:t>
            </a:r>
            <a:r>
              <a:rPr lang="th-TH" altLang="th-TH" sz="2200" b="1" smtClean="0">
                <a:solidFill>
                  <a:srgbClr val="00009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4)</a:t>
            </a:r>
            <a:r>
              <a:rPr lang="th-TH" altLang="th-TH" sz="2200" b="1" smtClean="0">
                <a:solidFill>
                  <a:srgbClr val="595959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 </a:t>
            </a:r>
            <a:r>
              <a:rPr lang="th-TH" altLang="th-TH" sz="2200" b="1" smtClean="0">
                <a:solidFill>
                  <a:srgbClr val="0000FF"/>
                </a:solidFill>
                <a:latin typeface="JS Thanaporn" panose="02000000000000000000" pitchFamily="50" charset="0"/>
                <a:ea typeface="Sarabun" panose="020B0604020202020204" charset="-34"/>
                <a:cs typeface="JS Thanaporn" panose="02000000000000000000" pitchFamily="50" charset="0"/>
                <a:sym typeface="Sarabun" panose="020B0604020202020204" charset="-34"/>
              </a:rPr>
              <a:t>โครงการจัดทำแผนพัฒนาวิถีชีวิตเศรษฐกิจพอเพียง</a:t>
            </a:r>
          </a:p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r>
              <a:rPr lang="th-TH" altLang="th-TH" sz="240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</p:txBody>
      </p:sp>
      <p:pic>
        <p:nvPicPr>
          <p:cNvPr id="276" name="Google Shape;27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7498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77" name="Google Shape;277;p27"/>
          <p:cNvSpPr txBox="1">
            <a:spLocks noGrp="1"/>
          </p:cNvSpPr>
          <p:nvPr>
            <p:ph type="ctrTitle"/>
          </p:nvPr>
        </p:nvSpPr>
        <p:spPr>
          <a:xfrm>
            <a:off x="1144150" y="359080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 dirty="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 dirty="0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 dirty="0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8" name="Google Shape;278;p27"/>
          <p:cNvSpPr txBox="1"/>
          <p:nvPr/>
        </p:nvSpPr>
        <p:spPr>
          <a:xfrm>
            <a:off x="4716463" y="633413"/>
            <a:ext cx="305752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>
              <a:buSzPts val="1100"/>
            </a:pP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24582" name="Google Shape;279;p27"/>
          <p:cNvSpPr txBox="1">
            <a:spLocks noGrp="1"/>
          </p:cNvSpPr>
          <p:nvPr>
            <p:ph type="ctrTitle"/>
          </p:nvPr>
        </p:nvSpPr>
        <p:spPr>
          <a:xfrm>
            <a:off x="882650" y="241300"/>
            <a:ext cx="6680200" cy="43180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280" name="Google Shape;280;p27"/>
          <p:cNvSpPr/>
          <p:nvPr/>
        </p:nvSpPr>
        <p:spPr>
          <a:xfrm>
            <a:off x="4775950" y="6266275"/>
            <a:ext cx="3844310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 dirty="0" err="1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  <a:endParaRPr kern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  <a:ea typeface="Arial"/>
              <a:cs typeface="Arial"/>
              <a:sym typeface="Arial"/>
            </a:endParaRPr>
          </a:p>
        </p:txBody>
      </p:sp>
      <p:pic>
        <p:nvPicPr>
          <p:cNvPr id="281" name="Google Shape;281;p27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9013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82" name="Google Shape;282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5578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83" name="Google Shape;283;p27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284" name="Google Shape;284;p27"/>
          <p:cNvGraphicFramePr/>
          <p:nvPr/>
        </p:nvGraphicFramePr>
        <p:xfrm>
          <a:off x="4130675" y="2860675"/>
          <a:ext cx="4813300" cy="2401887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83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4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63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363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56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8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56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4562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8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18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562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40,500.00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40,500.00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8" marR="28578" marT="19044" marB="19044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85" name="Google Shape;285;p27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36525" y="2860675"/>
            <a:ext cx="3825875" cy="242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</a:t>
            </a:r>
            <a:r>
              <a:rPr lang="th" sz="24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</a:t>
            </a:r>
            <a:r>
              <a:rPr lang="th" sz="24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4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chemeClr val="dk2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400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5</a:t>
            </a:r>
            <a:r>
              <a:rPr lang="th" sz="24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 </a:t>
            </a:r>
            <a:r>
              <a:rPr lang="th" sz="24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โครงการเสริมสร้างและพัฒนาผู้นำการเปลี่ยนแปลง</a:t>
            </a:r>
            <a:endParaRPr sz="24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291" name="Google Shape;29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92" name="Google Shape;292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93" name="Google Shape;293;p28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9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26630" name="Google Shape;294;p28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295" name="Google Shape;295;p28"/>
          <p:cNvSpPr/>
          <p:nvPr/>
        </p:nvSpPr>
        <p:spPr>
          <a:xfrm>
            <a:off x="4713926" y="6228700"/>
            <a:ext cx="3844992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296" name="Google Shape;296;p28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97" name="Google Shape;297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98" name="Google Shape;298;p28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pic>
        <p:nvPicPr>
          <p:cNvPr id="299" name="Google Shape;299;p28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586038"/>
            <a:ext cx="4059238" cy="27543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00" name="Google Shape;300;p28"/>
          <p:cNvGraphicFramePr/>
          <p:nvPr/>
        </p:nvGraphicFramePr>
        <p:xfrm>
          <a:off x="4314825" y="2586038"/>
          <a:ext cx="4625975" cy="2706687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61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1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6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0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2623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516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51,550.00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51,550.00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3516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26,900.00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26,900.00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3516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26,900.00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26,900.00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351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105,350.00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105,350.00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7" marB="1905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444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6)</a:t>
            </a: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โครงการประชุมเชิงปฏิบัติการ Mobile Clinic สร้างสุขกองทุนชุมชน</a:t>
            </a:r>
            <a:r>
              <a:rPr lang="th" sz="2400" dirty="0">
                <a:solidFill>
                  <a:srgbClr val="0000FF"/>
                </a:solidFill>
                <a:latin typeface="JS Thanaporn" panose="02000000000000000000" pitchFamily="50" charset="0"/>
                <a:cs typeface="JS Thanaporn" panose="02000000000000000000" pitchFamily="50" charset="0"/>
                <a:sym typeface="Arial"/>
              </a:rPr>
              <a:t> </a:t>
            </a: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306" name="Google Shape;30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07" name="Google Shape;307;p2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 dirty="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2800" b="1" dirty="0">
                <a:solidFill>
                  <a:srgbClr val="FF0000"/>
                </a:solidFill>
                <a:highlight>
                  <a:srgbClr val="434343"/>
                </a:highlight>
                <a:latin typeface="Castellar" panose="020A0402060406010301" pitchFamily="18" charset="0"/>
                <a:ea typeface="Chakra Petch"/>
                <a:cs typeface="Chakra Petch"/>
                <a:sym typeface="Chakra Petch"/>
              </a:rPr>
              <a:t>SK-WARNING</a:t>
            </a:r>
            <a:endParaRPr sz="2800" b="1" dirty="0">
              <a:solidFill>
                <a:srgbClr val="FF0000"/>
              </a:solidFill>
              <a:highlight>
                <a:srgbClr val="434343"/>
              </a:highlight>
              <a:latin typeface="Castellar" panose="020A0402060406010301" pitchFamily="18" charset="0"/>
              <a:ea typeface="Chakra Petch"/>
              <a:cs typeface="Chakra Petch"/>
              <a:sym typeface="Chakra Petch"/>
            </a:endParaRPr>
          </a:p>
        </p:txBody>
      </p:sp>
      <p:sp>
        <p:nvSpPr>
          <p:cNvPr id="308" name="Google Shape;308;p29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28678" name="Google Shape;309;p29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0102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10" name="Google Shape;310;p29"/>
          <p:cNvSpPr/>
          <p:nvPr/>
        </p:nvSpPr>
        <p:spPr>
          <a:xfrm>
            <a:off x="4713926" y="6228700"/>
            <a:ext cx="3844992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11" name="Google Shape;311;p2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12" name="Google Shape;312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13" name="Google Shape;313;p29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14" name="Google Shape;314;p29"/>
          <p:cNvGraphicFramePr/>
          <p:nvPr/>
        </p:nvGraphicFramePr>
        <p:xfrm>
          <a:off x="4011613" y="2989263"/>
          <a:ext cx="4849811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90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8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40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9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46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12,900.00</a:t>
                      </a:r>
                      <a:endParaRPr sz="18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38,700.00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38,700.00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9" marR="28579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5" name="Google Shape;315;p2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201613" y="2989263"/>
            <a:ext cx="3708400" cy="231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-TH" sz="2200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7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 </a:t>
            </a: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โครงการตลาดนัดคนไทยยิ้มได้</a:t>
            </a:r>
            <a:endParaRPr sz="22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321" name="Google Shape;32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22" name="Google Shape;322;p3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3" name="Google Shape;323;p30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30726" name="Google Shape;324;p30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5278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25" name="Google Shape;325;p30"/>
          <p:cNvSpPr/>
          <p:nvPr/>
        </p:nvSpPr>
        <p:spPr>
          <a:xfrm>
            <a:off x="4897026" y="6224475"/>
            <a:ext cx="3844992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26" name="Google Shape;326;p3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27" name="Google Shape;32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28" name="Google Shape;328;p30"/>
          <p:cNvSpPr/>
          <p:nvPr/>
        </p:nvSpPr>
        <p:spPr>
          <a:xfrm>
            <a:off x="332813" y="6082250"/>
            <a:ext cx="4182099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29" name="Google Shape;329;p30"/>
          <p:cNvGraphicFramePr/>
          <p:nvPr/>
        </p:nvGraphicFramePr>
        <p:xfrm>
          <a:off x="4097338" y="2860675"/>
          <a:ext cx="4764087" cy="2255838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90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83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79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47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94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738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24,000.00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24,000.00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</a:t>
                      </a:r>
                      <a:r>
                        <a:rPr lang="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</a:t>
                      </a:r>
                      <a:r>
                        <a:rPr lang="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738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</a:t>
                      </a:r>
                      <a:r>
                        <a:rPr lang="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73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40,000.00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40,000.00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</a:t>
                      </a:r>
                      <a:r>
                        <a:rPr lang="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2000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3" marB="19053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315;p2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65100" y="2860675"/>
            <a:ext cx="3706813" cy="2214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1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8)</a:t>
            </a: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โครงการส่งเสริมและพัฒนากองทุนแม่ของแผ่นดิน (หมู่บ้านต้นกล้า)</a:t>
            </a:r>
            <a:endParaRPr sz="22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336" name="Google Shape;33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37" name="Google Shape;337;p3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8" name="Google Shape;338;p31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32774" name="Google Shape;339;p31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40" name="Google Shape;340;p31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41" name="Google Shape;341;p3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42" name="Google Shape;34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43" name="Google Shape;343;p31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44" name="Google Shape;344;p31"/>
          <p:cNvGraphicFramePr/>
          <p:nvPr/>
        </p:nvGraphicFramePr>
        <p:xfrm>
          <a:off x="3890963" y="2860675"/>
          <a:ext cx="5095875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CC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CC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24,300.00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24,300.00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45" name="Google Shape;345;p31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333375" y="2860675"/>
            <a:ext cx="3392488" cy="231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9)</a:t>
            </a: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โครงการประชุมเชิงปฏิบัติการการจัดทำแผนพัฒนาตำบล</a:t>
            </a:r>
            <a:endParaRPr sz="22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351" name="Google Shape;35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52" name="Google Shape;352;p3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3" name="Google Shape;353;p32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34822" name="Google Shape;354;p32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55" name="Google Shape;355;p32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56" name="Google Shape;356;p32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57" name="Google Shape;357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58" name="Google Shape;358;p32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59" name="Google Shape;359;p32"/>
          <p:cNvGraphicFramePr/>
          <p:nvPr/>
        </p:nvGraphicFramePr>
        <p:xfrm>
          <a:off x="4332288" y="2868613"/>
          <a:ext cx="4529138" cy="2489199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60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43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9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83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68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266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78,000.00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78,000.00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41,600.00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41,600.00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62,400.00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62,400.00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rgbClr val="000099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rgbClr val="000099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182,000.00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182,000.00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1" marR="28581" marT="19039" marB="19039" anchor="ctr">
                    <a:lnL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99999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60" name="Google Shape;360;p32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215900" y="2403475"/>
            <a:ext cx="4029075" cy="336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4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4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4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10</a:t>
            </a:r>
            <a:r>
              <a:rPr lang="th" sz="24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</a:t>
            </a:r>
            <a:r>
              <a:rPr lang="th" sz="24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4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โครงการขับเคลื่อนกิจกรรมพัฒนาวิถีชีวิตเศรษฐกิจพอเพียงระดับหมู่บ้าน</a:t>
            </a:r>
            <a:endParaRPr sz="24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366" name="Google Shape;36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67" name="Google Shape;367;p3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8" name="Google Shape;368;p33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36870" name="Google Shape;369;p33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70" name="Google Shape;370;p33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71" name="Google Shape;371;p3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72" name="Google Shape;37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73" name="Google Shape;373;p33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74" name="Google Shape;374;p33"/>
          <p:cNvGraphicFramePr/>
          <p:nvPr/>
        </p:nvGraphicFramePr>
        <p:xfrm>
          <a:off x="4037013" y="2947988"/>
          <a:ext cx="4949825" cy="2325686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95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4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45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8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8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30,000.00</a:t>
                      </a:r>
                      <a:endParaRPr sz="20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30,000.00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8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15,000.00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15,000.00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87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30,000.00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30,000.00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solidFill>
                            <a:srgbClr val="0000FF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solidFill>
                          <a:srgbClr val="0000FF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73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4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4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75,000.00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75,000.00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7" marR="28577" marT="19051" marB="19051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75" name="Google Shape;375;p33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952750"/>
            <a:ext cx="3732213" cy="2306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4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2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11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</a:t>
            </a: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โครงการจัดตั้งและพัฒนากลุ่มอาชีพ</a:t>
            </a:r>
            <a:endParaRPr sz="2400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381" name="Google Shape;38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82" name="Google Shape;382;p3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83" name="Google Shape;383;p34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38918" name="Google Shape;384;p34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385" name="Google Shape;385;p34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386" name="Google Shape;386;p3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87" name="Google Shape;387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388" name="Google Shape;388;p34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389" name="Google Shape;389;p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532943"/>
              </p:ext>
            </p:extLst>
          </p:nvPr>
        </p:nvGraphicFramePr>
        <p:xfrm>
          <a:off x="3938588" y="2784475"/>
          <a:ext cx="5048250" cy="2698750"/>
        </p:xfrm>
        <a:graphic>
          <a:graphicData uri="http://schemas.openxmlformats.org/drawingml/2006/table">
            <a:tbl>
              <a:tblPr/>
              <a:tblGrid>
                <a:gridCol w="1446212">
                  <a:extLst>
                    <a:ext uri="{9D8B030D-6E8A-4147-A177-3AD203B41FA5}">
                      <a16:colId xmlns:a16="http://schemas.microsoft.com/office/drawing/2014/main" val="714275578"/>
                    </a:ext>
                  </a:extLst>
                </a:gridCol>
                <a:gridCol w="1025236">
                  <a:extLst>
                    <a:ext uri="{9D8B030D-6E8A-4147-A177-3AD203B41FA5}">
                      <a16:colId xmlns:a16="http://schemas.microsoft.com/office/drawing/2014/main" val="735499102"/>
                    </a:ext>
                  </a:extLst>
                </a:gridCol>
                <a:gridCol w="992627">
                  <a:extLst>
                    <a:ext uri="{9D8B030D-6E8A-4147-A177-3AD203B41FA5}">
                      <a16:colId xmlns:a16="http://schemas.microsoft.com/office/drawing/2014/main" val="1715143406"/>
                    </a:ext>
                  </a:extLst>
                </a:gridCol>
                <a:gridCol w="758957">
                  <a:extLst>
                    <a:ext uri="{9D8B030D-6E8A-4147-A177-3AD203B41FA5}">
                      <a16:colId xmlns:a16="http://schemas.microsoft.com/office/drawing/2014/main" val="2834850542"/>
                    </a:ext>
                  </a:extLst>
                </a:gridCol>
                <a:gridCol w="825218">
                  <a:extLst>
                    <a:ext uri="{9D8B030D-6E8A-4147-A177-3AD203B41FA5}">
                      <a16:colId xmlns:a16="http://schemas.microsoft.com/office/drawing/2014/main" val="1715171834"/>
                    </a:ext>
                  </a:extLst>
                </a:gridCol>
              </a:tblGrid>
              <a:tr h="5397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หน่วยงาน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งบประมาณ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เบิกจ่าย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%เบิก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JS Thanaporn" panose="02000000000000000000" pitchFamily="50" charset="0"/>
                          <a:ea typeface="Sarabun" panose="020B0604020202020204" charset="-34"/>
                          <a:cs typeface="JS Thanaporn" panose="02000000000000000000" pitchFamily="50" charset="0"/>
                          <a:sym typeface="Sarabun" panose="020B0604020202020204" charset="-34"/>
                        </a:rPr>
                        <a:t>คงเหลือ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5809"/>
                  </a:ext>
                </a:extLst>
              </a:tr>
              <a:tr h="5397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เมืองสมุทรสาคร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4733462"/>
                  </a:ext>
                </a:extLst>
              </a:tr>
              <a:tr h="5397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กระทุ่มแบน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769506"/>
                  </a:ext>
                </a:extLst>
              </a:tr>
              <a:tr h="5397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บ้านแพ้ว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8,700.00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7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71269"/>
                  </a:ext>
                </a:extLst>
              </a:tr>
              <a:tr h="539750"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รวม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26,100.00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26,100.00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cs typeface="TP Tankhun" panose="02000000000000000000" pitchFamily="2" charset="0"/>
                          <a:sym typeface="Arial" panose="020B0604020202020204" pitchFamily="34" charset="0"/>
                        </a:rPr>
                        <a:t>100.00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>
                      <a:lvl1pPr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1pPr>
                      <a:lvl2pPr marL="742950" indent="-28575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Font typeface="Arial" panose="020B0604020202020204" pitchFamily="34" charset="0"/>
                        <a:defRPr sz="12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sym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th-TH" alt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P Tankhun" panose="02000000000000000000" pitchFamily="2" charset="0"/>
                          <a:ea typeface="Sarabun" panose="020B0604020202020204" charset="-34"/>
                          <a:cs typeface="TP Tankhun" panose="02000000000000000000" pitchFamily="2" charset="0"/>
                          <a:sym typeface="Sarabun" panose="020B0604020202020204" charset="-34"/>
                        </a:rPr>
                        <a:t>0.00</a:t>
                      </a:r>
                    </a:p>
                  </a:txBody>
                  <a:tcPr marL="28575" marR="28575" marT="19050" marB="19050" anchor="b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385917"/>
                  </a:ext>
                </a:extLst>
              </a:tr>
            </a:tbl>
          </a:graphicData>
        </a:graphic>
      </p:graphicFrame>
      <p:pic>
        <p:nvPicPr>
          <p:cNvPr id="390" name="Google Shape;390;p34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71450" y="2784474"/>
            <a:ext cx="3689350" cy="2698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5"/>
          <p:cNvSpPr txBox="1">
            <a:spLocks noGrp="1"/>
          </p:cNvSpPr>
          <p:nvPr>
            <p:ph type="subTitle" idx="1"/>
          </p:nvPr>
        </p:nvSpPr>
        <p:spPr>
          <a:xfrm>
            <a:off x="0" y="1286937"/>
            <a:ext cx="9144000" cy="975971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4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4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12) </a:t>
            </a:r>
            <a:r>
              <a:rPr lang="th" sz="24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โครงการการบริหารจัดเก็บและใช้ประโยชน์ข้อมูล จปฐ.</a:t>
            </a:r>
            <a:endParaRPr sz="24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dirty="0">
                <a:solidFill>
                  <a:srgbClr val="0000FF"/>
                </a:solidFill>
                <a:latin typeface="JS Thanaporn" panose="02000000000000000000" pitchFamily="50" charset="0"/>
                <a:cs typeface="JS Thanaporn" panose="02000000000000000000" pitchFamily="50" charset="0"/>
                <a:sym typeface="Arial"/>
              </a:rPr>
              <a:t>   </a:t>
            </a:r>
            <a:endParaRPr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396" name="Google Shape;39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97" name="Google Shape;397;p3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98" name="Google Shape;398;p35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40966" name="Google Shape;399;p35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00" name="Google Shape;400;p35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01" name="Google Shape;401;p35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02" name="Google Shape;402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03" name="Google Shape;403;p35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04" name="Google Shape;404;p35"/>
          <p:cNvGraphicFramePr/>
          <p:nvPr/>
        </p:nvGraphicFramePr>
        <p:xfrm>
          <a:off x="3597275" y="3013075"/>
          <a:ext cx="5367339" cy="2209800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32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05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6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57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16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1,137,960.00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1,137,960.00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728,100.00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728,100.00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347,940.00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347,940.00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2,214,000.00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2,214,000.00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solidFill>
                            <a:schemeClr val="dk1"/>
                          </a:solidFill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solidFill>
                          <a:schemeClr val="dk1"/>
                        </a:solidFill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3" marR="28573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390;p34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42875" y="2643188"/>
            <a:ext cx="3365500" cy="2925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3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13</a:t>
            </a:r>
            <a:r>
              <a:rPr lang="th" sz="23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 โครงการการบริหารจัดเก็บและใช้ประโยชน์ข้อมูล กชช.2ค</a:t>
            </a:r>
            <a:endParaRPr sz="2600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411" name="Google Shape;411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12" name="Google Shape;412;p3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13" name="Google Shape;413;p36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43014" name="Google Shape;414;p36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15" name="Google Shape;415;p36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16" name="Google Shape;416;p36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17" name="Google Shape;417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18" name="Google Shape;418;p36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19" name="Google Shape;419;p36"/>
          <p:cNvGraphicFramePr/>
          <p:nvPr/>
        </p:nvGraphicFramePr>
        <p:xfrm>
          <a:off x="3971925" y="2995613"/>
          <a:ext cx="4935538" cy="2395537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4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1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64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33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39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2,875.00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2,875.00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39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1,900.00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1,900.00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39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1,300.00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1,300.00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78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6,075.00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6,075.00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0" marR="28570" marT="19048" marB="19048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390;p34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457200" y="2643188"/>
            <a:ext cx="3365500" cy="2925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14) </a:t>
            </a:r>
            <a:r>
              <a:rPr lang="th" sz="21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โครงการนำเสนอผลจัดเก็บและรับรองข้อมูล จปฐ. ระดับ อปท.</a:t>
            </a:r>
            <a:endParaRPr sz="2100" b="1" dirty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sym typeface="Arial"/>
              </a:rPr>
              <a:t>   </a:t>
            </a:r>
            <a:endParaRPr sz="2400" dirty="0">
              <a:solidFill>
                <a:srgbClr val="0000FF"/>
              </a:solidFill>
              <a:sym typeface="Arial"/>
            </a:endParaRPr>
          </a:p>
        </p:txBody>
      </p:sp>
      <p:pic>
        <p:nvPicPr>
          <p:cNvPr id="426" name="Google Shape;426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27" name="Google Shape;427;p3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28" name="Google Shape;428;p37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45062" name="Google Shape;429;p37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30" name="Google Shape;430;p37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31" name="Google Shape;431;p37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32" name="Google Shape;432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33" name="Google Shape;433;p37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34" name="Google Shape;434;p37"/>
          <p:cNvGraphicFramePr/>
          <p:nvPr/>
        </p:nvGraphicFramePr>
        <p:xfrm>
          <a:off x="4273550" y="2995613"/>
          <a:ext cx="4713288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21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9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0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4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81,600.00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81,600.00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48,000.00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48,000.00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48,000.00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48,000.00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177,600.00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177,600.00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82" marR="2858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465;p3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333375" y="2444750"/>
            <a:ext cx="3756025" cy="3322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3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4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4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4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" sz="24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15</a:t>
            </a:r>
            <a:r>
              <a:rPr lang="th" sz="24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 โครงการการบริหารจัดเก็บและใช้ประโยชน์ข้อมูล กชช.2ค ระดับ อปท.</a:t>
            </a:r>
            <a:endParaRPr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441" name="Google Shape;44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42" name="Google Shape;442;p3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43" name="Google Shape;443;p38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47110" name="Google Shape;444;p38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2992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45" name="Google Shape;445;p38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46" name="Google Shape;446;p38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47" name="Google Shape;447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48" name="Google Shape;448;p38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49" name="Google Shape;449;p38"/>
          <p:cNvGraphicFramePr/>
          <p:nvPr/>
        </p:nvGraphicFramePr>
        <p:xfrm>
          <a:off x="4229100" y="2925763"/>
          <a:ext cx="4730750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70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29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8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6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47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28,500.00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28,500.00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15,200.00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15,200.00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13,300.00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13,300.00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57,000.00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57,000.00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50" name="Google Shape;450;p38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357438"/>
            <a:ext cx="3975100" cy="337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3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</a:t>
            </a:r>
            <a:r>
              <a:rPr lang="th-TH" sz="2200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</a:t>
            </a:r>
            <a:r>
              <a:rPr lang="th" sz="22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16</a:t>
            </a:r>
            <a:r>
              <a:rPr lang="th" sz="21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) โครงการสนับสนุนกิจกรรมหมู่บ้านต้นกล้ากองทุนแม่ของแผ่นดิน</a:t>
            </a:r>
            <a:endParaRPr sz="2400" b="1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456" name="Google Shape;456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57" name="Google Shape;457;p3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58" name="Google Shape;458;p39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49158" name="Google Shape;459;p39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6040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60" name="Google Shape;460;p39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61" name="Google Shape;461;p3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62" name="Google Shape;462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63" name="Google Shape;463;p39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64" name="Google Shape;464;p39"/>
          <p:cNvGraphicFramePr/>
          <p:nvPr/>
        </p:nvGraphicFramePr>
        <p:xfrm>
          <a:off x="4060825" y="2968625"/>
          <a:ext cx="4899025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4158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2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5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0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04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15,000.00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65" name="Google Shape;465;p3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447925"/>
            <a:ext cx="3756025" cy="33226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69131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3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17)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โครงการประชุมเชิงปฏิบัติการถอดบทเรียนและประเมินผลการพัฒนาหมู่บ้านเศรษฐกิจพอเพียง</a:t>
            </a:r>
            <a:endParaRPr sz="2500" b="1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471" name="Google Shape;47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72" name="Google Shape;472;p4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73" name="Google Shape;473;p40"/>
          <p:cNvSpPr txBox="1"/>
          <p:nvPr/>
        </p:nvSpPr>
        <p:spPr>
          <a:xfrm>
            <a:off x="4703763" y="485775"/>
            <a:ext cx="3063875" cy="433388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51206" name="Google Shape;474;p40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5278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75" name="Google Shape;475;p40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76" name="Google Shape;476;p4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77" name="Google Shape;477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78" name="Google Shape;478;p40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79" name="Google Shape;479;p40"/>
          <p:cNvGraphicFramePr/>
          <p:nvPr/>
        </p:nvGraphicFramePr>
        <p:xfrm>
          <a:off x="4275138" y="3035300"/>
          <a:ext cx="4586287" cy="2476500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73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3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0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607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82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82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3,000.00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37.04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5,100.00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821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16,200.00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10,200.00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62.96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6,000.00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6431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40,500.00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29,400.00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72.59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11,100.00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6" marR="28576" marT="19047" marB="19047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465;p3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371475" y="2808288"/>
            <a:ext cx="3756025" cy="301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41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1931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18) โครงการส่งเสริมการมีส่วนร่วมภาคประชาชนในการสร้างความโปร่งใสและป้องกันการ</a:t>
            </a:r>
            <a:r>
              <a:rPr lang="th" sz="22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ทุจริต</a:t>
            </a:r>
            <a:endParaRPr lang="th-TH" sz="2200" b="1" dirty="0" smtClean="0">
              <a:solidFill>
                <a:srgbClr val="0000FF"/>
              </a:solidFill>
              <a:highlight>
                <a:srgbClr val="FFFF00"/>
              </a:highlight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marL="263525" indent="452438"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sz="2200" b="1" dirty="0" smtClean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ประพฤติ</a:t>
            </a:r>
            <a:r>
              <a:rPr lang="th" sz="2200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มิชอบ</a:t>
            </a:r>
            <a:endParaRPr sz="2500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486" name="Google Shape;48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487" name="Google Shape;487;p4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488" name="Google Shape;488;p41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27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53254" name="Google Shape;489;p41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5278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490" name="Google Shape;490;p41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491" name="Google Shape;491;p4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492" name="Google Shape;492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493" name="Google Shape;493;p41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495" name="Google Shape;495;p41"/>
          <p:cNvGraphicFramePr/>
          <p:nvPr/>
        </p:nvGraphicFramePr>
        <p:xfrm>
          <a:off x="4303713" y="3100388"/>
          <a:ext cx="4656137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418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3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85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1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0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12,000.00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36,000.00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 smtClean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36,000.00</a:t>
                      </a:r>
                      <a:endParaRPr lang="th"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2" marR="28572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Google Shape;465;p39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371475" y="2808288"/>
            <a:ext cx="3756025" cy="301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9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sz="2200" dirty="0">
                <a:solidFill>
                  <a:schemeClr val="dk2"/>
                </a:solidFill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19) โครงการส่งเสริมและสนับสนุนศูนย์บริการส่งเสริมเศรษฐกิจฐานราก</a:t>
            </a:r>
            <a:endParaRPr sz="3200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501" name="Google Shape;501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02" name="Google Shape;502;p4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03" name="Google Shape;503;p42"/>
          <p:cNvSpPr txBox="1"/>
          <p:nvPr/>
        </p:nvSpPr>
        <p:spPr>
          <a:xfrm>
            <a:off x="4713288" y="534988"/>
            <a:ext cx="3063875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55302" name="Google Shape;504;p42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5278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505" name="Google Shape;505;p42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506" name="Google Shape;506;p42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507" name="Google Shape;507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508" name="Google Shape;508;p42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509" name="Google Shape;509;p42"/>
          <p:cNvGraphicFramePr/>
          <p:nvPr/>
        </p:nvGraphicFramePr>
        <p:xfrm>
          <a:off x="4419600" y="2971800"/>
          <a:ext cx="4495800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88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19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12,300.00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12,300.00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20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20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20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5" marR="28575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10" name="Google Shape;510;p42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611438"/>
            <a:ext cx="4114800" cy="3027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4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900"/>
          </a:xfrm>
          <a:solidFill>
            <a:srgbClr val="FFFF00"/>
          </a:solidFill>
        </p:spPr>
        <p:txBody>
          <a:bodyPr/>
          <a:lstStyle/>
          <a:p>
            <a:pPr algn="l" eaLnBrk="1" fontAlgn="auto" hangingPunct="1">
              <a:lnSpc>
                <a:spcPct val="115000"/>
              </a:lnSpc>
              <a:buClr>
                <a:schemeClr val="dk2"/>
              </a:buClr>
              <a:buFont typeface="Arial"/>
              <a:buNone/>
              <a:defRPr/>
            </a:pPr>
            <a:r>
              <a:rPr lang="th" dirty="0">
                <a:solidFill>
                  <a:schemeClr val="dk2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b="1" dirty="0">
                <a:solidFill>
                  <a:schemeClr val="dk1"/>
                </a:solidFill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dirty="0">
              <a:solidFill>
                <a:schemeClr val="dk1"/>
              </a:solidFill>
              <a:latin typeface="JS Thanaporn" panose="02000000000000000000" pitchFamily="50" charset="0"/>
              <a:ea typeface="Sarabun"/>
              <a:cs typeface="JS Thanaporn" panose="02000000000000000000" pitchFamily="50" charset="0"/>
              <a:sym typeface="Sarabun"/>
            </a:endParaRPr>
          </a:p>
          <a:p>
            <a:pPr algn="l" eaLnBrk="1" fontAlgn="auto" hangingPunct="1"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th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    </a:t>
            </a:r>
            <a:r>
              <a:rPr lang="th" b="1" dirty="0">
                <a:solidFill>
                  <a:srgbClr val="0000FF"/>
                </a:solidFill>
                <a:highlight>
                  <a:srgbClr val="FFFF00"/>
                </a:highlight>
                <a:latin typeface="JS Thanaporn" panose="02000000000000000000" pitchFamily="50" charset="0"/>
                <a:ea typeface="Sarabun"/>
                <a:cs typeface="JS Thanaporn" panose="02000000000000000000" pitchFamily="50" charset="0"/>
                <a:sym typeface="Sarabun"/>
              </a:rPr>
              <a:t>20) โครงการพัฒนาคุณภาพชีวิตสู้วิกฤตโควิด-19</a:t>
            </a:r>
            <a:endParaRPr sz="3200" dirty="0">
              <a:solidFill>
                <a:srgbClr val="0000FF"/>
              </a:solidFill>
              <a:latin typeface="JS Thanaporn" panose="02000000000000000000" pitchFamily="50" charset="0"/>
              <a:cs typeface="JS Thanaporn" panose="02000000000000000000" pitchFamily="50" charset="0"/>
              <a:sym typeface="Arial"/>
            </a:endParaRPr>
          </a:p>
        </p:txBody>
      </p:sp>
      <p:pic>
        <p:nvPicPr>
          <p:cNvPr id="516" name="Google Shape;516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17" name="Google Shape;517;p4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</p:spPr>
        <p:txBody>
          <a:bodyPr/>
          <a:lstStyle/>
          <a:p>
            <a:pPr eaLnBrk="1" fontAlgn="auto" hangingPunct="1">
              <a:buClr>
                <a:schemeClr val="dk1"/>
              </a:buClr>
              <a:buFont typeface="Arial"/>
              <a:buNone/>
              <a:defRPr/>
            </a:pPr>
            <a:r>
              <a:rPr lang="th" sz="3400">
                <a:solidFill>
                  <a:schemeClr val="dk1"/>
                </a:solidFill>
                <a:highlight>
                  <a:srgbClr val="434343"/>
                </a:highlight>
                <a:sym typeface="Arial"/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18" name="Google Shape;518;p43"/>
          <p:cNvSpPr txBox="1"/>
          <p:nvPr/>
        </p:nvSpPr>
        <p:spPr>
          <a:xfrm>
            <a:off x="4713288" y="534988"/>
            <a:ext cx="2982912" cy="4318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lIns="91425" tIns="91425" rIns="91425" bIns="91425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buSzPts val="1100"/>
            </a:pPr>
            <a:r>
              <a:rPr lang="th-TH" altLang="th-TH" sz="1700"/>
              <a:t>💢 </a:t>
            </a:r>
            <a:r>
              <a:rPr lang="th-TH" altLang="th-TH" sz="1600" b="1">
                <a:solidFill>
                  <a:srgbClr val="0000FF"/>
                </a:solidFill>
              </a:rPr>
              <a:t>ข้อมูล ณ วันที่ </a:t>
            </a:r>
            <a:r>
              <a:rPr lang="th-TH" altLang="th-TH" sz="1700" b="1">
                <a:solidFill>
                  <a:srgbClr val="0000FF"/>
                </a:solidFill>
              </a:rPr>
              <a:t>30 ก.ย. 2564</a:t>
            </a:r>
            <a:endParaRPr lang="th-TH" altLang="th-TH" sz="1600" b="1">
              <a:solidFill>
                <a:srgbClr val="0000FF"/>
              </a:solidFill>
            </a:endParaRPr>
          </a:p>
          <a:p>
            <a:pPr eaLnBrk="1" hangingPunct="1"/>
            <a:endParaRPr lang="th-TH" altLang="th-TH" sz="1700" b="1"/>
          </a:p>
          <a:p>
            <a:pPr eaLnBrk="1" hangingPunct="1"/>
            <a:endParaRPr lang="th-TH" altLang="th-TH" sz="1700"/>
          </a:p>
          <a:p>
            <a:pPr eaLnBrk="1" hangingPunct="1"/>
            <a:endParaRPr lang="th-TH" altLang="th-TH" sz="1700"/>
          </a:p>
        </p:txBody>
      </p:sp>
      <p:sp>
        <p:nvSpPr>
          <p:cNvPr id="57350" name="Google Shape;519;p43"/>
          <p:cNvSpPr txBox="1">
            <a:spLocks noGrp="1"/>
          </p:cNvSpPr>
          <p:nvPr>
            <p:ph type="ctrTitle"/>
          </p:nvPr>
        </p:nvSpPr>
        <p:spPr>
          <a:xfrm>
            <a:off x="1168400" y="101600"/>
            <a:ext cx="6527800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2200" b="1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ระบบแจ้งเตือนการเบิกจ่ายงบประมาณ พ.ศ. 2564</a:t>
            </a:r>
            <a:endParaRPr lang="th-TH" altLang="th-TH" sz="2200" b="1" smtClean="0">
              <a:solidFill>
                <a:srgbClr val="FF00FF"/>
              </a:solidFill>
              <a:latin typeface="Chakra Petch" panose="020B0604020202020204" charset="-34"/>
              <a:cs typeface="Chakra Petch" panose="020B0604020202020204" charset="-34"/>
              <a:sym typeface="Chakra Petch" panose="020B0604020202020204" charset="-34"/>
            </a:endParaRPr>
          </a:p>
        </p:txBody>
      </p:sp>
      <p:sp>
        <p:nvSpPr>
          <p:cNvPr id="520" name="Google Shape;520;p43"/>
          <p:cNvSpPr/>
          <p:nvPr/>
        </p:nvSpPr>
        <p:spPr>
          <a:xfrm>
            <a:off x="4572000" y="6295275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  <a:ea typeface="Arial"/>
                <a:cs typeface="Arial"/>
                <a:sym typeface="Arial"/>
              </a:rPr>
              <a:t>พัฒนาชุมชนจังหวัดสมุทรสาคร</a:t>
            </a:r>
          </a:p>
        </p:txBody>
      </p:sp>
      <p:pic>
        <p:nvPicPr>
          <p:cNvPr id="521" name="Google Shape;521;p4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522" name="Google Shape;522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523" name="Google Shape;523;p43"/>
          <p:cNvSpPr/>
          <p:nvPr/>
        </p:nvSpPr>
        <p:spPr>
          <a:xfrm>
            <a:off x="332824" y="6082250"/>
            <a:ext cx="3795296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r>
              <a:rPr b="1" kern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  <a:ea typeface="Arial"/>
                <a:cs typeface="Arial"/>
                <a:sym typeface="Arial"/>
              </a:rPr>
              <a:t>STRONG Together</a:t>
            </a:r>
          </a:p>
        </p:txBody>
      </p:sp>
      <p:graphicFrame>
        <p:nvGraphicFramePr>
          <p:cNvPr id="524" name="Google Shape;524;p43"/>
          <p:cNvGraphicFramePr/>
          <p:nvPr/>
        </p:nvGraphicFramePr>
        <p:xfrm>
          <a:off x="4445000" y="3124200"/>
          <a:ext cx="4546600" cy="2314575"/>
        </p:xfrm>
        <a:graphic>
          <a:graphicData uri="http://schemas.openxmlformats.org/drawingml/2006/table">
            <a:tbl>
              <a:tblPr>
                <a:noFill/>
                <a:tableStyleId>{8D28AA87-80DD-4748-9E01-9C8370A751B5}</a:tableStyleId>
              </a:tblPr>
              <a:tblGrid>
                <a:gridCol w="1251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72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99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49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3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หน่วยงาน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งบประมาณ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เบิกจ่าย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%เบิก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คงเหลือ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เมืองสมุทรสาคร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8,000.00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กระทุ่มแบน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บ้านแพ้ว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4,000.00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5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รวม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16,000.00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100.00</a:t>
                      </a:r>
                      <a:endParaRPr sz="1800" b="1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800" b="1" dirty="0">
                          <a:latin typeface="JS Thanaporn" panose="02000000000000000000" pitchFamily="50" charset="0"/>
                          <a:ea typeface="Sarabun"/>
                          <a:cs typeface="JS Thanaporn" panose="02000000000000000000" pitchFamily="50" charset="0"/>
                          <a:sym typeface="Sarabun"/>
                        </a:rPr>
                        <a:t>0.00</a:t>
                      </a:r>
                      <a:endParaRPr sz="1800" b="1" dirty="0">
                        <a:latin typeface="JS Thanaporn" panose="02000000000000000000" pitchFamily="50" charset="0"/>
                        <a:ea typeface="Sarabun"/>
                        <a:cs typeface="JS Thanaporn" panose="02000000000000000000" pitchFamily="50" charset="0"/>
                        <a:sym typeface="Sarabun"/>
                      </a:endParaRPr>
                    </a:p>
                  </a:txBody>
                  <a:tcPr marL="28574" marR="28574" marT="19050" marB="19050" anchor="ctr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25" name="Google Shape;525;p43" title="แผนภูมิ"/>
          <p:cNvPicPr preferRelativeResize="0"/>
          <p:nvPr/>
        </p:nvPicPr>
        <p:blipFill>
          <a:blip r:embed="rId6"/>
          <a:stretch>
            <a:fillRect/>
          </a:stretch>
        </p:blipFill>
        <p:spPr>
          <a:xfrm>
            <a:off x="152400" y="2743200"/>
            <a:ext cx="4222750" cy="312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3467100"/>
            <a:ext cx="45212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212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7100"/>
            <a:ext cx="45212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รูปภาพ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0"/>
            <a:ext cx="452120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8" name="รูปภาพ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236538"/>
            <a:ext cx="165576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9" name="รูปภาพ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236538"/>
            <a:ext cx="166052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0" name="รูปภาพ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711575"/>
            <a:ext cx="1655763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3711575"/>
            <a:ext cx="164782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3606800"/>
            <a:ext cx="437515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97413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0"/>
            <a:ext cx="4375150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รูปภาพ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6800"/>
            <a:ext cx="4697413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รูปภาพ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488" y="246063"/>
            <a:ext cx="163512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3" name="รูปภาพ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5" y="246063"/>
            <a:ext cx="1570038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4" name="รูปภาพ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33813"/>
            <a:ext cx="16637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5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5" y="3833813"/>
            <a:ext cx="1570038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3595688"/>
            <a:ext cx="4371975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4618038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12700"/>
            <a:ext cx="4359275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รูปภาพ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3582988"/>
            <a:ext cx="4610100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รูปภาพ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3811588"/>
            <a:ext cx="163512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รูปภาพ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265113"/>
            <a:ext cx="16351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รูปภาพ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265113"/>
            <a:ext cx="16351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9" name="รูปภาพ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3811588"/>
            <a:ext cx="163512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1503363"/>
            <a:ext cx="46005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3363"/>
            <a:ext cx="4421188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รูปภาพ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1743075"/>
            <a:ext cx="15748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รูปภาพ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713" y="1743075"/>
            <a:ext cx="163512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530;p44"/>
          <p:cNvSpPr txBox="1">
            <a:spLocks noGrp="1"/>
          </p:cNvSpPr>
          <p:nvPr>
            <p:ph type="ctrTitle"/>
          </p:nvPr>
        </p:nvSpPr>
        <p:spPr>
          <a:xfrm>
            <a:off x="311150" y="992188"/>
            <a:ext cx="8521700" cy="2736850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491" name="Google Shape;531;p44"/>
          <p:cNvSpPr txBox="1">
            <a:spLocks noGrp="1"/>
          </p:cNvSpPr>
          <p:nvPr>
            <p:ph type="subTitle" idx="1"/>
          </p:nvPr>
        </p:nvSpPr>
        <p:spPr>
          <a:xfrm>
            <a:off x="311150" y="3778250"/>
            <a:ext cx="8521700" cy="10572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595959"/>
              </a:buClr>
            </a:pPr>
            <a:endParaRPr lang="th-TH" altLang="th-TH" smtClean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3492" name="Google Shape;532;p44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09575"/>
            <a:ext cx="9107487" cy="603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2142</Words>
  <Application>Microsoft Office PowerPoint</Application>
  <PresentationFormat>นำเสนอทางหน้าจอ (4:3)</PresentationFormat>
  <Paragraphs>934</Paragraphs>
  <Slides>32</Slides>
  <Notes>28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32</vt:i4>
      </vt:variant>
    </vt:vector>
  </HeadingPairs>
  <TitlesOfParts>
    <vt:vector size="47" baseType="lpstr">
      <vt:lpstr>Leelawadee</vt:lpstr>
      <vt:lpstr>TP Tankhun</vt:lpstr>
      <vt:lpstr>Play</vt:lpstr>
      <vt:lpstr>BoonJot</vt:lpstr>
      <vt:lpstr>Impact</vt:lpstr>
      <vt:lpstr>TH SarabunPSK</vt:lpstr>
      <vt:lpstr>Sarabun</vt:lpstr>
      <vt:lpstr>FreesiaUPC</vt:lpstr>
      <vt:lpstr>DilleniaUPC</vt:lpstr>
      <vt:lpstr>Castellar</vt:lpstr>
      <vt:lpstr>BrowalliaUPC</vt:lpstr>
      <vt:lpstr>Chakra Petch</vt:lpstr>
      <vt:lpstr>Arial</vt:lpstr>
      <vt:lpstr>JS Thanaporn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21</cp:revision>
  <dcterms:modified xsi:type="dcterms:W3CDTF">2022-05-09T07:53:46Z</dcterms:modified>
</cp:coreProperties>
</file>