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embeddedFontLst>
    <p:embeddedFont>
      <p:font typeface="Sarabun" panose="020B0604020202020204" charset="-34"/>
      <p:regular r:id="rId18"/>
      <p:bold r:id="rId19"/>
      <p:italic r:id="rId20"/>
      <p:boldItalic r:id="rId21"/>
    </p:embeddedFont>
    <p:embeddedFont>
      <p:font typeface="FreesiaUPC" panose="020B0604020202020204" pitchFamily="34" charset="-34"/>
      <p:regular r:id="rId22"/>
      <p:bold r:id="rId23"/>
      <p:italic r:id="rId24"/>
      <p:boldItalic r:id="rId25"/>
    </p:embeddedFont>
    <p:embeddedFont>
      <p:font typeface="Leelawadee" panose="020B0502040204020203" pitchFamily="34" charset="-34"/>
      <p:regular r:id="rId26"/>
      <p:bold r:id="rId27"/>
    </p:embeddedFont>
    <p:embeddedFont>
      <p:font typeface="Chakra Petch" panose="020B0604020202020204" charset="-34"/>
      <p:regular r:id="rId28"/>
      <p:bold r:id="rId29"/>
      <p:italic r:id="rId30"/>
      <p:boldItalic r:id="rId31"/>
    </p:embeddedFont>
    <p:embeddedFont>
      <p:font typeface="BrowalliaUPC" panose="020B0604020202020204" pitchFamily="34" charset="-34"/>
      <p:regular r:id="rId32"/>
      <p:bold r:id="rId33"/>
      <p:italic r:id="rId34"/>
      <p:boldItalic r:id="rId35"/>
    </p:embeddedFont>
    <p:embeddedFont>
      <p:font typeface="TH SarabunPSK" panose="020B0500040200020003" pitchFamily="34" charset="-34"/>
      <p:regular r:id="rId36"/>
      <p:bold r:id="rId37"/>
      <p:italic r:id="rId38"/>
      <p:boldItalic r:id="rId39"/>
    </p:embeddedFont>
    <p:embeddedFont>
      <p:font typeface="Impact" panose="020B0806030902050204" pitchFamily="34" charset="0"/>
      <p:regular r:id="rId40"/>
    </p:embeddedFont>
    <p:embeddedFont>
      <p:font typeface="DilleniaUPC" panose="02020603050405020304" pitchFamily="18" charset="-34"/>
      <p:regular r:id="rId41"/>
      <p:bold r:id="rId42"/>
      <p:italic r:id="rId43"/>
      <p:boldItalic r:id="rId4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90B403C-E0E3-42E0-9158-2D63AE804C5A}">
  <a:tblStyle styleId="{890B403C-E0E3-42E0-9158-2D63AE804C5A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876" y="1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9" Type="http://schemas.openxmlformats.org/officeDocument/2006/relationships/font" Target="fonts/font22.fntdata"/><Relationship Id="rId21" Type="http://schemas.openxmlformats.org/officeDocument/2006/relationships/font" Target="fonts/font4.fntdata"/><Relationship Id="rId34" Type="http://schemas.openxmlformats.org/officeDocument/2006/relationships/font" Target="fonts/font17.fntdata"/><Relationship Id="rId42" Type="http://schemas.openxmlformats.org/officeDocument/2006/relationships/font" Target="fonts/font25.fntdata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font" Target="fonts/font15.fntdata"/><Relationship Id="rId37" Type="http://schemas.openxmlformats.org/officeDocument/2006/relationships/font" Target="fonts/font20.fntdata"/><Relationship Id="rId40" Type="http://schemas.openxmlformats.org/officeDocument/2006/relationships/font" Target="fonts/font23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36" Type="http://schemas.openxmlformats.org/officeDocument/2006/relationships/font" Target="fonts/font19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font" Target="fonts/font14.fntdata"/><Relationship Id="rId44" Type="http://schemas.openxmlformats.org/officeDocument/2006/relationships/font" Target="fonts/font2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Relationship Id="rId35" Type="http://schemas.openxmlformats.org/officeDocument/2006/relationships/font" Target="fonts/font18.fntdata"/><Relationship Id="rId43" Type="http://schemas.openxmlformats.org/officeDocument/2006/relationships/font" Target="fonts/font26.fntdata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8.fntdata"/><Relationship Id="rId33" Type="http://schemas.openxmlformats.org/officeDocument/2006/relationships/font" Target="fonts/font16.fntdata"/><Relationship Id="rId38" Type="http://schemas.openxmlformats.org/officeDocument/2006/relationships/font" Target="fonts/font21.fntdata"/><Relationship Id="rId46" Type="http://schemas.openxmlformats.org/officeDocument/2006/relationships/viewProps" Target="viewProps.xml"/><Relationship Id="rId20" Type="http://schemas.openxmlformats.org/officeDocument/2006/relationships/font" Target="fonts/font3.fntdata"/><Relationship Id="rId41" Type="http://schemas.openxmlformats.org/officeDocument/2006/relationships/font" Target="fonts/font2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c3255785bd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c3255785bd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b279d40791_0_1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b279d40791_0_1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b279d40791_9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b279d40791_9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b279d40791_9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b279d40791_9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b279d40791_9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Google Shape;134;gb279d40791_9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b279d40791_9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" name="Google Shape;149;gb279d40791_9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d3c630541b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d3c630541b_0_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b279d40791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b279d40791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ab89ec0f84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ab89ec0f84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gedbe0e192f_0_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6" name="Google Shape;216;gedbe0e192f_0_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edbe0e192f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1" name="Google Shape;231;gedbe0e192f_0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gb279d40791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6" name="Google Shape;246;gb279d40791_0_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gde8dae161a_0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1" name="Google Shape;261;gde8dae161a_0_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gc3255785bd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6" name="Google Shape;276;gc3255785bd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992767"/>
            <a:ext cx="8520600" cy="273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3778833"/>
            <a:ext cx="8520600" cy="105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867800"/>
            <a:ext cx="8520600" cy="112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39999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536633"/>
            <a:ext cx="39999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740800"/>
            <a:ext cx="2808000" cy="100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852800"/>
            <a:ext cx="2808000" cy="423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600200"/>
            <a:ext cx="6367800" cy="545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3737433"/>
            <a:ext cx="4045200" cy="164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965433"/>
            <a:ext cx="3837000" cy="4926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5640767"/>
            <a:ext cx="5998800" cy="80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474833"/>
            <a:ext cx="8520600" cy="2618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4202967"/>
            <a:ext cx="8520600" cy="1734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gradFill>
          <a:gsLst>
            <a:gs pos="0">
              <a:srgbClr val="F48208"/>
            </a:gs>
            <a:gs pos="100000">
              <a:srgbClr val="703E08"/>
            </a:gs>
          </a:gsLst>
          <a:lin ang="5400012" scaled="0"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buNone/>
              <a:defRPr sz="1000">
                <a:solidFill>
                  <a:schemeClr val="dk2"/>
                </a:solidFill>
              </a:defRPr>
            </a:lvl1pPr>
            <a:lvl2pPr lvl="1" algn="r" rtl="0">
              <a:buNone/>
              <a:defRPr sz="1000">
                <a:solidFill>
                  <a:schemeClr val="dk2"/>
                </a:solidFill>
              </a:defRPr>
            </a:lvl2pPr>
            <a:lvl3pPr lvl="2" algn="r" rtl="0">
              <a:buNone/>
              <a:defRPr sz="1000">
                <a:solidFill>
                  <a:schemeClr val="dk2"/>
                </a:solidFill>
              </a:defRPr>
            </a:lvl3pPr>
            <a:lvl4pPr lvl="3" algn="r" rtl="0">
              <a:buNone/>
              <a:defRPr sz="1000">
                <a:solidFill>
                  <a:schemeClr val="dk2"/>
                </a:solidFill>
              </a:defRPr>
            </a:lvl4pPr>
            <a:lvl5pPr lvl="4" algn="r" rtl="0">
              <a:buNone/>
              <a:defRPr sz="1000">
                <a:solidFill>
                  <a:schemeClr val="dk2"/>
                </a:solidFill>
              </a:defRPr>
            </a:lvl5pPr>
            <a:lvl6pPr lvl="5" algn="r" rtl="0">
              <a:buNone/>
              <a:defRPr sz="1000">
                <a:solidFill>
                  <a:schemeClr val="dk2"/>
                </a:solidFill>
              </a:defRPr>
            </a:lvl6pPr>
            <a:lvl7pPr lvl="6" algn="r" rtl="0">
              <a:buNone/>
              <a:defRPr sz="1000">
                <a:solidFill>
                  <a:schemeClr val="dk2"/>
                </a:solidFill>
              </a:defRPr>
            </a:lvl7pPr>
            <a:lvl8pPr lvl="7" algn="r" rtl="0">
              <a:buNone/>
              <a:defRPr sz="1000">
                <a:solidFill>
                  <a:schemeClr val="dk2"/>
                </a:solidFill>
              </a:defRPr>
            </a:lvl8pPr>
            <a:lvl9pPr lvl="8" algn="r" rtl="0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5.pn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6.png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7.png"/><Relationship Id="rId4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8.png"/><Relationship Id="rId4" Type="http://schemas.openxmlformats.org/officeDocument/2006/relationships/image" Target="../media/image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9.png"/><Relationship Id="rId4" Type="http://schemas.openxmlformats.org/officeDocument/2006/relationships/image" Target="../media/image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10.png"/><Relationship Id="rId4" Type="http://schemas.openxmlformats.org/officeDocument/2006/relationships/image" Target="../media/image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11.png"/><Relationship Id="rId4" Type="http://schemas.openxmlformats.org/officeDocument/2006/relationships/image" Target="../media/image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12.png"/><Relationship Id="rId4" Type="http://schemas.openxmlformats.org/officeDocument/2006/relationships/image" Target="../media/image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5.png"/><Relationship Id="rId4" Type="http://schemas.openxmlformats.org/officeDocument/2006/relationships/image" Target="../media/image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2.jp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2.jp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B0000"/>
            </a:gs>
            <a:gs pos="100000">
              <a:srgbClr val="540303"/>
            </a:gs>
          </a:gsLst>
          <a:lin ang="5400012" scaled="0"/>
        </a:gra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/>
          <p:nvPr/>
        </p:nvSpPr>
        <p:spPr>
          <a:xfrm>
            <a:off x="0" y="0"/>
            <a:ext cx="1404000" cy="1148700"/>
          </a:xfrm>
          <a:prstGeom prst="triangle">
            <a:avLst>
              <a:gd name="adj" fmla="val 50000"/>
            </a:avLst>
          </a:prstGeom>
          <a:solidFill>
            <a:schemeClr val="lt2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0" y="1322150"/>
            <a:ext cx="9144000" cy="770100"/>
          </a:xfrm>
          <a:prstGeom prst="rect">
            <a:avLst/>
          </a:prstGeom>
          <a:solidFill>
            <a:srgbClr val="00FFFF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4700" b="1">
                <a:solidFill>
                  <a:srgbClr val="000099"/>
                </a:solidFill>
                <a:latin typeface="DilleniaUPC"/>
                <a:ea typeface="DilleniaUPC"/>
                <a:cs typeface="DilleniaUPC"/>
                <a:sym typeface="DilleniaUPC"/>
              </a:rPr>
              <a:t>เป้าหมายตัวชี้วัดคำรับรอง/ผลการเบิกจ่ายงบประมาณ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rgbClr val="FF0000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19450" y="2069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57" name="Google Shape;57;p13"/>
          <p:cNvSpPr txBox="1">
            <a:spLocks noGrp="1"/>
          </p:cNvSpPr>
          <p:nvPr>
            <p:ph type="ctrTitle"/>
          </p:nvPr>
        </p:nvSpPr>
        <p:spPr>
          <a:xfrm>
            <a:off x="1220350" y="572321"/>
            <a:ext cx="3631800" cy="606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58" name="Google Shape;58;p13"/>
          <p:cNvSpPr txBox="1"/>
          <p:nvPr/>
        </p:nvSpPr>
        <p:spPr>
          <a:xfrm>
            <a:off x="4713925" y="554984"/>
            <a:ext cx="3217800" cy="456300"/>
          </a:xfrm>
          <a:prstGeom prst="rect">
            <a:avLst/>
          </a:prstGeom>
          <a:solidFill>
            <a:srgbClr val="FAF58C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</a:t>
            </a:r>
            <a:r>
              <a:rPr lang="th" sz="1700" b="1">
                <a:solidFill>
                  <a:srgbClr val="0000FF"/>
                </a:solidFill>
              </a:rPr>
              <a:t>ข้อมูล ณ วันที่ 30 พ.ย. 2564</a:t>
            </a:r>
            <a:endParaRPr sz="1900" b="1">
              <a:solidFill>
                <a:srgbClr val="0000FF"/>
              </a:solidFill>
            </a:endParaRPr>
          </a:p>
        </p:txBody>
      </p:sp>
      <p:sp>
        <p:nvSpPr>
          <p:cNvPr id="59" name="Google Shape;59;p13"/>
          <p:cNvSpPr txBox="1">
            <a:spLocks noGrp="1"/>
          </p:cNvSpPr>
          <p:nvPr>
            <p:ph type="ctrTitle"/>
          </p:nvPr>
        </p:nvSpPr>
        <p:spPr>
          <a:xfrm>
            <a:off x="1285675" y="177800"/>
            <a:ext cx="66459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FFFF00"/>
                </a:solidFill>
              </a:rPr>
              <a:t>ระบบแจ้งเตือนการเบิกจ่ายงบประมาณ พ.ศ. 2565</a:t>
            </a:r>
            <a:endParaRPr sz="2200" b="1">
              <a:solidFill>
                <a:srgbClr val="FFFF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60" name="Google Shape;60;p13"/>
          <p:cNvSpPr/>
          <p:nvPr/>
        </p:nvSpPr>
        <p:spPr>
          <a:xfrm>
            <a:off x="4877426" y="6334112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61" name="Google Shape;61;p13"/>
          <p:cNvSpPr/>
          <p:nvPr/>
        </p:nvSpPr>
        <p:spPr>
          <a:xfrm>
            <a:off x="332813" y="6082250"/>
            <a:ext cx="4182099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sp>
        <p:nvSpPr>
          <p:cNvPr id="62" name="Google Shape;62;p13"/>
          <p:cNvSpPr/>
          <p:nvPr/>
        </p:nvSpPr>
        <p:spPr>
          <a:xfrm>
            <a:off x="4307300" y="2870238"/>
            <a:ext cx="2075400" cy="1038600"/>
          </a:xfrm>
          <a:prstGeom prst="roundRect">
            <a:avLst>
              <a:gd name="adj" fmla="val 45328"/>
            </a:avLst>
          </a:prstGeom>
          <a:solidFill>
            <a:srgbClr val="FFFF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th" sz="4600" b="1" dirty="0">
                <a:solidFill>
                  <a:srgbClr val="980000"/>
                </a:solidFill>
              </a:rPr>
              <a:t>10.16</a:t>
            </a:r>
            <a:endParaRPr sz="3600" b="1" dirty="0">
              <a:solidFill>
                <a:srgbClr val="980000"/>
              </a:solidFill>
            </a:endParaRPr>
          </a:p>
        </p:txBody>
      </p:sp>
      <p:sp>
        <p:nvSpPr>
          <p:cNvPr id="63" name="Google Shape;63;p13"/>
          <p:cNvSpPr/>
          <p:nvPr/>
        </p:nvSpPr>
        <p:spPr>
          <a:xfrm>
            <a:off x="1718125" y="2247363"/>
            <a:ext cx="3854517" cy="4677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chemeClr val="accent2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FreesiaUPC"/>
              </a:rPr>
              <a:t>เป้าหมายตัวชี้วัดคำรับรอง</a:t>
            </a:r>
          </a:p>
        </p:txBody>
      </p:sp>
      <p:sp>
        <p:nvSpPr>
          <p:cNvPr id="64" name="Google Shape;64;p13"/>
          <p:cNvSpPr/>
          <p:nvPr/>
        </p:nvSpPr>
        <p:spPr>
          <a:xfrm rot="5400000" flipH="1">
            <a:off x="6747525" y="2602325"/>
            <a:ext cx="1096625" cy="1826275"/>
          </a:xfrm>
          <a:prstGeom prst="flowChartOffpageConnector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BrowalliaUPC"/>
              <a:ea typeface="BrowalliaUPC"/>
              <a:cs typeface="BrowalliaUPC"/>
              <a:sym typeface="BrowalliaUPC"/>
            </a:endParaRPr>
          </a:p>
        </p:txBody>
      </p:sp>
      <p:sp>
        <p:nvSpPr>
          <p:cNvPr id="65" name="Google Shape;65;p13"/>
          <p:cNvSpPr/>
          <p:nvPr/>
        </p:nvSpPr>
        <p:spPr>
          <a:xfrm>
            <a:off x="6593763" y="3342388"/>
            <a:ext cx="1404139" cy="346136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chemeClr val="accent2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FF0000"/>
                </a:solidFill>
                <a:latin typeface="Impact"/>
              </a:rPr>
              <a:t>ผลเบิกจ่าย</a:t>
            </a:r>
          </a:p>
        </p:txBody>
      </p:sp>
      <p:pic>
        <p:nvPicPr>
          <p:cNvPr id="66" name="Google Shape;66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420500" y="5858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67" name="Google Shape;67;p13"/>
          <p:cNvSpPr/>
          <p:nvPr/>
        </p:nvSpPr>
        <p:spPr>
          <a:xfrm rot="-5400000">
            <a:off x="-598726" y="3927424"/>
            <a:ext cx="3275302" cy="5313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chemeClr val="lt1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chemeClr val="accent6"/>
                </a:solidFill>
                <a:latin typeface="Leelawadee"/>
              </a:rPr>
              <a:t>เป้าหมายเบิกไตรมาส</a:t>
            </a:r>
          </a:p>
        </p:txBody>
      </p:sp>
      <p:sp>
        <p:nvSpPr>
          <p:cNvPr id="68" name="Google Shape;68;p13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1</a:t>
            </a:fld>
            <a:endParaRPr/>
          </a:p>
        </p:txBody>
      </p:sp>
      <p:sp>
        <p:nvSpPr>
          <p:cNvPr id="69" name="Google Shape;69;p13"/>
          <p:cNvSpPr/>
          <p:nvPr/>
        </p:nvSpPr>
        <p:spPr>
          <a:xfrm rot="-5400000">
            <a:off x="3497750" y="2925888"/>
            <a:ext cx="691800" cy="927300"/>
          </a:xfrm>
          <a:prstGeom prst="up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70" name="Google Shape;70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718125" y="2914513"/>
            <a:ext cx="1661875" cy="2991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13"/>
          <p:cNvPicPr preferRelativeResize="0"/>
          <p:nvPr/>
        </p:nvPicPr>
        <p:blipFill rotWithShape="1">
          <a:blip r:embed="rId6">
            <a:alphaModFix/>
          </a:blip>
          <a:srcRect b="3660"/>
          <a:stretch/>
        </p:blipFill>
        <p:spPr>
          <a:xfrm>
            <a:off x="62396" y="43408"/>
            <a:ext cx="1257900" cy="1096500"/>
          </a:xfrm>
          <a:prstGeom prst="triangle">
            <a:avLst>
              <a:gd name="adj" fmla="val 50000"/>
            </a:avLst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B0000"/>
            </a:gs>
            <a:gs pos="100000">
              <a:srgbClr val="540303"/>
            </a:gs>
          </a:gsLst>
          <a:lin ang="5400012" scaled="0"/>
        </a:gradFill>
        <a:effectLst/>
      </p:bgPr>
    </p:bg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4"/>
          <p:cNvSpPr txBox="1">
            <a:spLocks noGrp="1"/>
          </p:cNvSpPr>
          <p:nvPr>
            <p:ph type="subTitle" idx="1"/>
          </p:nvPr>
        </p:nvSpPr>
        <p:spPr>
          <a:xfrm>
            <a:off x="0" y="1372813"/>
            <a:ext cx="9035400" cy="9681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7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ผลการเบิกจ่ายรวม  : งบประมาณปี พ.ศ. 2565 ไตรมาส 1-4</a:t>
            </a:r>
            <a:endParaRPr sz="27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th" sz="2500" b="1">
                <a:solidFill>
                  <a:srgbClr val="20124D"/>
                </a:solidFill>
                <a:latin typeface="Sarabun"/>
                <a:ea typeface="Sarabun"/>
                <a:cs typeface="Sarabun"/>
                <a:sym typeface="Sarabun"/>
              </a:rPr>
              <a:t>งบบริหาร + งบแผนงานโครงการตามแผนปฏิบัติราชการ พช.</a:t>
            </a:r>
            <a:endParaRPr sz="2500" b="1">
              <a:solidFill>
                <a:srgbClr val="20124D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rgbClr val="FF0000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77" name="Google Shape;77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19450" y="2069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78" name="Google Shape;78;p14"/>
          <p:cNvSpPr txBox="1">
            <a:spLocks noGrp="1"/>
          </p:cNvSpPr>
          <p:nvPr>
            <p:ph type="ctrTitle"/>
          </p:nvPr>
        </p:nvSpPr>
        <p:spPr>
          <a:xfrm>
            <a:off x="1144143" y="3909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79" name="Google Shape;79;p14"/>
          <p:cNvSpPr txBox="1"/>
          <p:nvPr/>
        </p:nvSpPr>
        <p:spPr>
          <a:xfrm>
            <a:off x="4713925" y="658892"/>
            <a:ext cx="32175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 dirty="0"/>
              <a:t>💢 </a:t>
            </a:r>
            <a:r>
              <a:rPr lang="th" sz="1700" dirty="0">
                <a:solidFill>
                  <a:schemeClr val="dk1"/>
                </a:solidFill>
              </a:rPr>
              <a:t> </a:t>
            </a:r>
            <a:r>
              <a:rPr lang="th" sz="1600" b="1" dirty="0">
                <a:solidFill>
                  <a:srgbClr val="0000FF"/>
                </a:solidFill>
              </a:rPr>
              <a:t>ข้อมูล ณ วันที่ </a:t>
            </a:r>
            <a:r>
              <a:rPr lang="th" sz="1700" b="1" dirty="0">
                <a:solidFill>
                  <a:srgbClr val="0000FF"/>
                </a:solidFill>
              </a:rPr>
              <a:t>30 พ.ย. 2564</a:t>
            </a:r>
            <a:endParaRPr sz="1600" b="1" dirty="0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b="1" dirty="0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b="1" dirty="0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dirty="0"/>
          </a:p>
        </p:txBody>
      </p:sp>
      <p:sp>
        <p:nvSpPr>
          <p:cNvPr id="80" name="Google Shape;80;p14"/>
          <p:cNvSpPr/>
          <p:nvPr/>
        </p:nvSpPr>
        <p:spPr>
          <a:xfrm>
            <a:off x="4932326" y="6317462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pic>
        <p:nvPicPr>
          <p:cNvPr id="81" name="Google Shape;81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44300" y="6620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82" name="Google Shape;82;p14"/>
          <p:cNvSpPr txBox="1">
            <a:spLocks noGrp="1"/>
          </p:cNvSpPr>
          <p:nvPr>
            <p:ph type="ctrTitle"/>
          </p:nvPr>
        </p:nvSpPr>
        <p:spPr>
          <a:xfrm>
            <a:off x="1285675" y="177800"/>
            <a:ext cx="66459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FFFF00"/>
                </a:solidFill>
              </a:rPr>
              <a:t>ระบบแจ้งเตือนการเบิกจ่ายงบประมาณ พ.ศ. 2565</a:t>
            </a:r>
            <a:endParaRPr sz="2200" b="1">
              <a:solidFill>
                <a:srgbClr val="FFFF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83" name="Google Shape;83;p14"/>
          <p:cNvSpPr/>
          <p:nvPr/>
        </p:nvSpPr>
        <p:spPr>
          <a:xfrm>
            <a:off x="332813" y="6082250"/>
            <a:ext cx="4182099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84" name="Google Shape;84;p14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26975" y="2843850"/>
            <a:ext cx="3385874" cy="249137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85" name="Google Shape;85;p14"/>
          <p:cNvGraphicFramePr/>
          <p:nvPr/>
        </p:nvGraphicFramePr>
        <p:xfrm>
          <a:off x="3614700" y="2866738"/>
          <a:ext cx="5344500" cy="2531004"/>
        </p:xfrm>
        <a:graphic>
          <a:graphicData uri="http://schemas.openxmlformats.org/drawingml/2006/table">
            <a:tbl>
              <a:tblPr>
                <a:noFill/>
                <a:tableStyleId>{890B403C-E0E3-42E0-9158-2D63AE804C5A}</a:tableStyleId>
              </a:tblPr>
              <a:tblGrid>
                <a:gridCol w="2728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48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53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209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646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159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742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ที่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เบิกจ่าย/PO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2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D8F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กลุ่มงานยุทธศาสตร์ฯ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D8F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59,200.00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D8F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D8F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D8F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59,200.00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D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2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D8F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กลุ่มงานส่งเสริมฯ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D8F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1,442,170.00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D8F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107,100.00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D8F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7.43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D8F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1,335,070.00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D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42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D8F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กลุ่มงานสารสนเทศฯ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D8F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1,285,100.00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D8F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D8F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D8F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1,285,100.00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D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42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D8F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D8F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979,100.00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D8F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272,391.83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D8F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27.82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D8F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631,708.17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D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42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DFDD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DFDD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297,000.00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DFDD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87,591.49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DFDD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29.49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DFDD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209,408.51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DFD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42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DFDD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DFDD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527,600.00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DFDD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3,000.00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DFDD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0.57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DFDD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524,600.00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DFD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42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DFDD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DFDD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102,800.00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DFDD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6,931.63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DFDD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6.74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DFDD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95,868.37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DFD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42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/>
                        <a:t>รวม</a:t>
                      </a:r>
                      <a:endParaRPr/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4,692,970.00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477,014.95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10.16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4,140,955.05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pic>
        <p:nvPicPr>
          <p:cNvPr id="86" name="Google Shape;86;p14"/>
          <p:cNvPicPr preferRelativeResize="0"/>
          <p:nvPr/>
        </p:nvPicPr>
        <p:blipFill rotWithShape="1">
          <a:blip r:embed="rId6">
            <a:alphaModFix/>
          </a:blip>
          <a:srcRect b="3660"/>
          <a:stretch/>
        </p:blipFill>
        <p:spPr>
          <a:xfrm>
            <a:off x="86444" y="52100"/>
            <a:ext cx="1257900" cy="1096500"/>
          </a:xfrm>
          <a:prstGeom prst="triangle">
            <a:avLst>
              <a:gd name="adj" fmla="val 50000"/>
            </a:avLst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077D2"/>
            </a:gs>
            <a:gs pos="100000">
              <a:srgbClr val="09315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5"/>
          <p:cNvSpPr txBox="1">
            <a:spLocks noGrp="1"/>
          </p:cNvSpPr>
          <p:nvPr>
            <p:ph type="subTitle" idx="1"/>
          </p:nvPr>
        </p:nvSpPr>
        <p:spPr>
          <a:xfrm>
            <a:off x="0" y="1325475"/>
            <a:ext cx="9144000" cy="9897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69999" lvl="0" indent="85725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5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2565 ไตรมาส 1-4 : </a:t>
            </a:r>
            <a:endParaRPr sz="2500"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269999" lvl="0" indent="85725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5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ยอดรวมงบบริหาร </a:t>
            </a: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92" name="Google Shape;92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74701" y="218575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93" name="Google Shape;93;p15"/>
          <p:cNvSpPr txBox="1">
            <a:spLocks noGrp="1"/>
          </p:cNvSpPr>
          <p:nvPr>
            <p:ph type="ctrTitle"/>
          </p:nvPr>
        </p:nvSpPr>
        <p:spPr>
          <a:xfrm>
            <a:off x="1144143" y="3147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94" name="Google Shape;94;p15"/>
          <p:cNvSpPr txBox="1"/>
          <p:nvPr/>
        </p:nvSpPr>
        <p:spPr>
          <a:xfrm>
            <a:off x="4713925" y="573456"/>
            <a:ext cx="31749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</a:t>
            </a:r>
            <a:r>
              <a:rPr lang="th" sz="1700" b="1">
                <a:solidFill>
                  <a:srgbClr val="0000FF"/>
                </a:solidFill>
              </a:rPr>
              <a:t>30 พ.ย. 2564</a:t>
            </a:r>
            <a:endParaRPr sz="19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95" name="Google Shape;95;p15"/>
          <p:cNvSpPr/>
          <p:nvPr/>
        </p:nvSpPr>
        <p:spPr>
          <a:xfrm>
            <a:off x="4955263" y="6218000"/>
            <a:ext cx="3737763" cy="340426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pic>
        <p:nvPicPr>
          <p:cNvPr id="96" name="Google Shape;96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97" name="Google Shape;97;p15"/>
          <p:cNvSpPr txBox="1">
            <a:spLocks noGrp="1"/>
          </p:cNvSpPr>
          <p:nvPr>
            <p:ph type="ctrTitle"/>
          </p:nvPr>
        </p:nvSpPr>
        <p:spPr>
          <a:xfrm>
            <a:off x="1344300" y="141175"/>
            <a:ext cx="66459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FFFF00"/>
                </a:solidFill>
              </a:rPr>
              <a:t>ระบบแจ้งเตือนการเบิกจ่ายงบประมาณ พ.ศ. 2565</a:t>
            </a:r>
            <a:endParaRPr sz="2200" b="1">
              <a:solidFill>
                <a:srgbClr val="FFFF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98" name="Google Shape;98;p15"/>
          <p:cNvGraphicFramePr/>
          <p:nvPr/>
        </p:nvGraphicFramePr>
        <p:xfrm>
          <a:off x="3864375" y="2649250"/>
          <a:ext cx="5124450" cy="2358972"/>
        </p:xfrm>
        <a:graphic>
          <a:graphicData uri="http://schemas.openxmlformats.org/drawingml/2006/table">
            <a:tbl>
              <a:tblPr>
                <a:noFill/>
                <a:tableStyleId>{890B403C-E0E3-42E0-9158-2D63AE804C5A}</a:tableStyleId>
              </a:tblPr>
              <a:tblGrid>
                <a:gridCol w="12668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6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63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429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667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000099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200">
                        <a:solidFill>
                          <a:srgbClr val="000099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000099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979,100.00</a:t>
                      </a:r>
                      <a:endParaRPr sz="1200">
                        <a:solidFill>
                          <a:srgbClr val="000099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000099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272,391.83</a:t>
                      </a:r>
                      <a:endParaRPr sz="1200">
                        <a:solidFill>
                          <a:srgbClr val="000099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000099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27.82</a:t>
                      </a:r>
                      <a:endParaRPr sz="1200">
                        <a:solidFill>
                          <a:srgbClr val="000099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000099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706,708.17</a:t>
                      </a:r>
                      <a:endParaRPr sz="1200">
                        <a:solidFill>
                          <a:srgbClr val="000099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000099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>
                        <a:solidFill>
                          <a:srgbClr val="000099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000099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36,000.00</a:t>
                      </a:r>
                      <a:endParaRPr sz="1200">
                        <a:solidFill>
                          <a:srgbClr val="000099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000099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6,491.49</a:t>
                      </a:r>
                      <a:endParaRPr sz="1200">
                        <a:solidFill>
                          <a:srgbClr val="000099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000099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0.18</a:t>
                      </a:r>
                      <a:endParaRPr sz="1200">
                        <a:solidFill>
                          <a:srgbClr val="000099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000099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29,508.51</a:t>
                      </a:r>
                      <a:endParaRPr sz="1200">
                        <a:solidFill>
                          <a:srgbClr val="000099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000099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200">
                        <a:solidFill>
                          <a:srgbClr val="000099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000099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26,000.00</a:t>
                      </a:r>
                      <a:endParaRPr sz="1200">
                        <a:solidFill>
                          <a:srgbClr val="000099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000099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4,500.00</a:t>
                      </a:r>
                      <a:endParaRPr sz="1200">
                        <a:solidFill>
                          <a:srgbClr val="000099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000099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0.17</a:t>
                      </a:r>
                      <a:endParaRPr sz="1200">
                        <a:solidFill>
                          <a:srgbClr val="000099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000099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21,500.00</a:t>
                      </a:r>
                      <a:endParaRPr sz="1200">
                        <a:solidFill>
                          <a:srgbClr val="000099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38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000099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200">
                        <a:solidFill>
                          <a:srgbClr val="000099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000099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26,000.00</a:t>
                      </a:r>
                      <a:endParaRPr sz="1200">
                        <a:solidFill>
                          <a:srgbClr val="000099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000099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6,931.63</a:t>
                      </a:r>
                      <a:endParaRPr sz="1200">
                        <a:solidFill>
                          <a:srgbClr val="000099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000099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0.27</a:t>
                      </a:r>
                      <a:endParaRPr sz="1200">
                        <a:solidFill>
                          <a:srgbClr val="000099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000099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19,068.37</a:t>
                      </a:r>
                      <a:endParaRPr sz="1200">
                        <a:solidFill>
                          <a:srgbClr val="000099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1,067,100.00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290,314.95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27.21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776,785.05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1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99" name="Google Shape;99;p15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78675" y="2649250"/>
            <a:ext cx="3559575" cy="2354401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5"/>
          <p:cNvSpPr/>
          <p:nvPr/>
        </p:nvSpPr>
        <p:spPr>
          <a:xfrm>
            <a:off x="332813" y="6082250"/>
            <a:ext cx="4182099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101" name="Google Shape;101;p15"/>
          <p:cNvPicPr preferRelativeResize="0"/>
          <p:nvPr/>
        </p:nvPicPr>
        <p:blipFill rotWithShape="1">
          <a:blip r:embed="rId6">
            <a:alphaModFix/>
          </a:blip>
          <a:srcRect b="3660"/>
          <a:stretch/>
        </p:blipFill>
        <p:spPr>
          <a:xfrm>
            <a:off x="86444" y="52100"/>
            <a:ext cx="1257900" cy="1096500"/>
          </a:xfrm>
          <a:prstGeom prst="triangle">
            <a:avLst>
              <a:gd name="adj" fmla="val 50000"/>
            </a:avLst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077D2"/>
            </a:gs>
            <a:gs pos="100000">
              <a:srgbClr val="093153"/>
            </a:gs>
          </a:gsLst>
          <a:lin ang="5400012" scaled="0"/>
        </a:gradFill>
        <a:effectLst/>
      </p:bgPr>
    </p:bg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6"/>
          <p:cNvSpPr txBox="1">
            <a:spLocks noGrp="1"/>
          </p:cNvSpPr>
          <p:nvPr>
            <p:ph type="subTitle" idx="1"/>
          </p:nvPr>
        </p:nvSpPr>
        <p:spPr>
          <a:xfrm>
            <a:off x="76350" y="1386048"/>
            <a:ext cx="8991300" cy="1029900"/>
          </a:xfrm>
          <a:prstGeom prst="rect">
            <a:avLst/>
          </a:prstGeom>
          <a:solidFill>
            <a:srgbClr val="FFFF00"/>
          </a:solidFill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2565 ไตรมาส 1-4 : </a:t>
            </a:r>
            <a:endParaRPr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ค่าวัสดุสำนักงาน/วัสดุคอมพิวเตอร์  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07" name="Google Shape;107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9237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08" name="Google Shape;108;p16"/>
          <p:cNvSpPr txBox="1">
            <a:spLocks noGrp="1"/>
          </p:cNvSpPr>
          <p:nvPr>
            <p:ph type="ctrTitle"/>
          </p:nvPr>
        </p:nvSpPr>
        <p:spPr>
          <a:xfrm>
            <a:off x="1144143" y="3909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09" name="Google Shape;109;p16"/>
          <p:cNvSpPr txBox="1"/>
          <p:nvPr/>
        </p:nvSpPr>
        <p:spPr>
          <a:xfrm>
            <a:off x="4713925" y="649656"/>
            <a:ext cx="317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 dirty="0">
                <a:solidFill>
                  <a:schemeClr val="dk1"/>
                </a:solidFill>
              </a:rPr>
              <a:t>💢 </a:t>
            </a:r>
            <a:r>
              <a:rPr lang="th" sz="1600" b="1" dirty="0">
                <a:solidFill>
                  <a:srgbClr val="0000FF"/>
                </a:solidFill>
              </a:rPr>
              <a:t>ข้อมูล ณ วันที่ </a:t>
            </a:r>
            <a:r>
              <a:rPr lang="th" sz="1700" b="1" dirty="0">
                <a:solidFill>
                  <a:srgbClr val="0000FF"/>
                </a:solidFill>
              </a:rPr>
              <a:t>30 พ.ย. 2564</a:t>
            </a:r>
            <a:endParaRPr sz="1900" b="1" dirty="0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600" b="1" dirty="0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600" b="1" dirty="0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7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dirty="0">
              <a:solidFill>
                <a:schemeClr val="dk1"/>
              </a:solidFill>
            </a:endParaRPr>
          </a:p>
        </p:txBody>
      </p:sp>
      <p:sp>
        <p:nvSpPr>
          <p:cNvPr id="110" name="Google Shape;110;p16"/>
          <p:cNvSpPr/>
          <p:nvPr/>
        </p:nvSpPr>
        <p:spPr>
          <a:xfrm>
            <a:off x="4775951" y="6241262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pic>
        <p:nvPicPr>
          <p:cNvPr id="111" name="Google Shape;111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44300" y="6620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12" name="Google Shape;112;p16"/>
          <p:cNvSpPr txBox="1">
            <a:spLocks noGrp="1"/>
          </p:cNvSpPr>
          <p:nvPr>
            <p:ph type="ctrTitle"/>
          </p:nvPr>
        </p:nvSpPr>
        <p:spPr>
          <a:xfrm>
            <a:off x="1285675" y="177800"/>
            <a:ext cx="66459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FFFF00"/>
                </a:solidFill>
              </a:rPr>
              <a:t>ระบบแจ้งเตือนการเบิกจ่ายงบประมาณ พ.ศ. 2565</a:t>
            </a:r>
            <a:endParaRPr sz="2200" b="1">
              <a:solidFill>
                <a:srgbClr val="FFFF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13" name="Google Shape;113;p16"/>
          <p:cNvSpPr/>
          <p:nvPr/>
        </p:nvSpPr>
        <p:spPr>
          <a:xfrm>
            <a:off x="332813" y="6082250"/>
            <a:ext cx="4182099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graphicFrame>
        <p:nvGraphicFramePr>
          <p:cNvPr id="114" name="Google Shape;114;p16"/>
          <p:cNvGraphicFramePr/>
          <p:nvPr/>
        </p:nvGraphicFramePr>
        <p:xfrm>
          <a:off x="4587475" y="2874000"/>
          <a:ext cx="4400550" cy="2559761"/>
        </p:xfrm>
        <a:graphic>
          <a:graphicData uri="http://schemas.openxmlformats.org/drawingml/2006/table">
            <a:tbl>
              <a:tblPr>
                <a:noFill/>
                <a:tableStyleId>{890B403C-E0E3-42E0-9158-2D63AE804C5A}</a:tableStyleId>
              </a:tblPr>
              <a:tblGrid>
                <a:gridCol w="1278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5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7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265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429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256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2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351C75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200">
                        <a:solidFill>
                          <a:srgbClr val="351C75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351C75"/>
                          </a:solidFill>
                        </a:rPr>
                        <a:t>-</a:t>
                      </a:r>
                      <a:endParaRPr sz="1200">
                        <a:solidFill>
                          <a:srgbClr val="351C75"/>
                        </a:solidFill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351C75"/>
                          </a:solidFill>
                        </a:rPr>
                        <a:t>-</a:t>
                      </a:r>
                      <a:endParaRPr sz="1200">
                        <a:solidFill>
                          <a:srgbClr val="351C75"/>
                        </a:solidFill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351C75"/>
                          </a:solidFill>
                        </a:rPr>
                        <a:t>-</a:t>
                      </a:r>
                      <a:endParaRPr sz="1200">
                        <a:solidFill>
                          <a:srgbClr val="351C75"/>
                        </a:solidFill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351C75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200">
                        <a:solidFill>
                          <a:srgbClr val="351C75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2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351C75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>
                        <a:solidFill>
                          <a:srgbClr val="351C75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351C75"/>
                          </a:solidFill>
                        </a:rPr>
                        <a:t>3,000.00</a:t>
                      </a:r>
                      <a:endParaRPr sz="1200">
                        <a:solidFill>
                          <a:srgbClr val="351C75"/>
                        </a:solidFill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351C75"/>
                          </a:solidFill>
                        </a:rPr>
                        <a:t>3,000.00</a:t>
                      </a:r>
                      <a:endParaRPr sz="1200">
                        <a:solidFill>
                          <a:srgbClr val="351C75"/>
                        </a:solidFill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351C75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solidFill>
                          <a:srgbClr val="351C75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351C75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200">
                        <a:solidFill>
                          <a:srgbClr val="351C75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2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351C75"/>
                          </a:solidFill>
                        </a:rPr>
                        <a:t>บ้านแพ้ว</a:t>
                      </a:r>
                      <a:endParaRPr sz="1200">
                        <a:solidFill>
                          <a:srgbClr val="351C75"/>
                        </a:solidFill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351C75"/>
                          </a:solidFill>
                        </a:rPr>
                        <a:t>3,000.00</a:t>
                      </a:r>
                      <a:endParaRPr sz="1200">
                        <a:solidFill>
                          <a:srgbClr val="351C75"/>
                        </a:solidFill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351C75"/>
                          </a:solidFill>
                        </a:rPr>
                        <a:t>3,000.00</a:t>
                      </a:r>
                      <a:endParaRPr sz="1200">
                        <a:solidFill>
                          <a:srgbClr val="351C75"/>
                        </a:solidFill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351C75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solidFill>
                          <a:srgbClr val="351C75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351C75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200">
                        <a:solidFill>
                          <a:srgbClr val="351C75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2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351C75"/>
                          </a:solidFill>
                        </a:rPr>
                        <a:t>กระทุ่มแบน</a:t>
                      </a:r>
                      <a:endParaRPr sz="1200">
                        <a:solidFill>
                          <a:srgbClr val="351C75"/>
                        </a:solidFill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351C75"/>
                          </a:solidFill>
                        </a:rPr>
                        <a:t>3,000.00</a:t>
                      </a:r>
                      <a:endParaRPr sz="1200">
                        <a:solidFill>
                          <a:srgbClr val="351C75"/>
                        </a:solidFill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351C75"/>
                          </a:solidFill>
                        </a:rPr>
                        <a:t>3,000.00</a:t>
                      </a:r>
                      <a:endParaRPr sz="1200">
                        <a:solidFill>
                          <a:srgbClr val="351C75"/>
                        </a:solidFill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351C75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solidFill>
                          <a:srgbClr val="351C75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351C75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200">
                        <a:solidFill>
                          <a:srgbClr val="351C75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24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1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15" name="Google Shape;115;p16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5950" y="2874000"/>
            <a:ext cx="4279125" cy="23998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16"/>
          <p:cNvPicPr preferRelativeResize="0"/>
          <p:nvPr/>
        </p:nvPicPr>
        <p:blipFill rotWithShape="1">
          <a:blip r:embed="rId6">
            <a:alphaModFix/>
          </a:blip>
          <a:srcRect b="3660"/>
          <a:stretch/>
        </p:blipFill>
        <p:spPr>
          <a:xfrm>
            <a:off x="86444" y="52100"/>
            <a:ext cx="1257900" cy="1096500"/>
          </a:xfrm>
          <a:prstGeom prst="triangle">
            <a:avLst>
              <a:gd name="adj" fmla="val 50000"/>
            </a:avLst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077D2"/>
            </a:gs>
            <a:gs pos="100000">
              <a:srgbClr val="093153"/>
            </a:gs>
          </a:gsLst>
          <a:lin ang="5400012" scaled="0"/>
        </a:gradFill>
        <a:effectLst/>
      </p:bgPr>
    </p:bg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7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1020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179999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2565 ไตรมาส 1-4 : </a:t>
            </a:r>
            <a:endParaRPr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179999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ค่าซ่อมแซมครุภัณฑ์สำนักงาน/ยานพาหนะ</a:t>
            </a:r>
            <a:r>
              <a:rPr lang="th" sz="3100">
                <a:solidFill>
                  <a:srgbClr val="0000FF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endParaRPr sz="4100">
              <a:solidFill>
                <a:srgbClr val="0000FF"/>
              </a:solidFill>
            </a:endParaRPr>
          </a:p>
        </p:txBody>
      </p:sp>
      <p:pic>
        <p:nvPicPr>
          <p:cNvPr id="122" name="Google Shape;12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4817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23" name="Google Shape;123;p17"/>
          <p:cNvSpPr txBox="1">
            <a:spLocks noGrp="1"/>
          </p:cNvSpPr>
          <p:nvPr>
            <p:ph type="ctrTitle"/>
          </p:nvPr>
        </p:nvSpPr>
        <p:spPr>
          <a:xfrm>
            <a:off x="1144143" y="3147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24" name="Google Shape;124;p17"/>
          <p:cNvSpPr txBox="1"/>
          <p:nvPr/>
        </p:nvSpPr>
        <p:spPr>
          <a:xfrm>
            <a:off x="4713925" y="564220"/>
            <a:ext cx="33342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</a:t>
            </a:r>
            <a:r>
              <a:rPr lang="th" sz="1700" b="1">
                <a:solidFill>
                  <a:srgbClr val="0000FF"/>
                </a:solidFill>
              </a:rPr>
              <a:t>30 พ.ย. 2564</a:t>
            </a:r>
            <a:endParaRPr sz="19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125" name="Google Shape;125;p17"/>
          <p:cNvSpPr/>
          <p:nvPr/>
        </p:nvSpPr>
        <p:spPr>
          <a:xfrm>
            <a:off x="4713926" y="6241275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pic>
        <p:nvPicPr>
          <p:cNvPr id="126" name="Google Shape;126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44300" y="5858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27" name="Google Shape;127;p17"/>
          <p:cNvSpPr txBox="1">
            <a:spLocks noGrp="1"/>
          </p:cNvSpPr>
          <p:nvPr>
            <p:ph type="ctrTitle"/>
          </p:nvPr>
        </p:nvSpPr>
        <p:spPr>
          <a:xfrm>
            <a:off x="1285675" y="177800"/>
            <a:ext cx="66459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FFFF00"/>
                </a:solidFill>
              </a:rPr>
              <a:t>ระบบแจ้งเตือนการเบิกจ่ายงบประมาณ พ.ศ. 2565</a:t>
            </a:r>
            <a:endParaRPr sz="2200" b="1">
              <a:solidFill>
                <a:srgbClr val="FFFF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28" name="Google Shape;128;p17"/>
          <p:cNvSpPr/>
          <p:nvPr/>
        </p:nvSpPr>
        <p:spPr>
          <a:xfrm>
            <a:off x="332813" y="6082250"/>
            <a:ext cx="4182099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graphicFrame>
        <p:nvGraphicFramePr>
          <p:cNvPr id="129" name="Google Shape;129;p17"/>
          <p:cNvGraphicFramePr/>
          <p:nvPr/>
        </p:nvGraphicFramePr>
        <p:xfrm>
          <a:off x="4591100" y="2819150"/>
          <a:ext cx="4257675" cy="2779596"/>
        </p:xfrm>
        <a:graphic>
          <a:graphicData uri="http://schemas.openxmlformats.org/drawingml/2006/table">
            <a:tbl>
              <a:tblPr>
                <a:noFill/>
                <a:tableStyleId>{890B403C-E0E3-42E0-9158-2D63AE804C5A}</a:tableStyleId>
              </a:tblPr>
              <a:tblGrid>
                <a:gridCol w="1209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76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57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715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76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อำเภอ</a:t>
                      </a:r>
                      <a:endParaRPr sz="1600" b="1"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งบประมาณ</a:t>
                      </a:r>
                      <a:endParaRPr sz="1600" b="1"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เบิกจ่าย</a:t>
                      </a:r>
                      <a:endParaRPr sz="1600" b="1"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%เบิก</a:t>
                      </a:r>
                      <a:endParaRPr sz="1600" b="1"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คงเหลือ</a:t>
                      </a:r>
                      <a:endParaRPr sz="1600" b="1"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1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351C75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กลุ่มงานประสานฯ</a:t>
                      </a:r>
                      <a:endParaRPr sz="1600" b="1">
                        <a:solidFill>
                          <a:srgbClr val="351C75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351C75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-</a:t>
                      </a:r>
                      <a:endParaRPr sz="1600" b="1">
                        <a:solidFill>
                          <a:srgbClr val="351C75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solidFill>
                            <a:srgbClr val="351C75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-</a:t>
                      </a:r>
                      <a:endParaRPr sz="1600">
                        <a:solidFill>
                          <a:srgbClr val="351C75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solidFill>
                            <a:srgbClr val="351C75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-</a:t>
                      </a:r>
                      <a:endParaRPr sz="1600">
                        <a:solidFill>
                          <a:srgbClr val="351C75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351C75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-</a:t>
                      </a:r>
                      <a:endParaRPr sz="1600" b="1">
                        <a:solidFill>
                          <a:srgbClr val="351C75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351C75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เมืองสมุทรสาคร</a:t>
                      </a:r>
                      <a:endParaRPr sz="1600" b="1">
                        <a:solidFill>
                          <a:srgbClr val="351C75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351C75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-</a:t>
                      </a:r>
                      <a:endParaRPr sz="1600" b="1">
                        <a:solidFill>
                          <a:srgbClr val="351C75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351C75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-</a:t>
                      </a:r>
                      <a:endParaRPr sz="1600" b="1">
                        <a:solidFill>
                          <a:srgbClr val="351C75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solidFill>
                            <a:srgbClr val="351C75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-</a:t>
                      </a:r>
                      <a:endParaRPr sz="1600">
                        <a:solidFill>
                          <a:srgbClr val="351C75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351C75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-</a:t>
                      </a:r>
                      <a:endParaRPr sz="1600" b="1">
                        <a:solidFill>
                          <a:srgbClr val="351C75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351C75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บ้านแพ้ว</a:t>
                      </a:r>
                      <a:endParaRPr sz="1600" b="1">
                        <a:solidFill>
                          <a:srgbClr val="351C75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351C75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-</a:t>
                      </a:r>
                      <a:endParaRPr sz="1600" b="1">
                        <a:solidFill>
                          <a:srgbClr val="351C75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solidFill>
                            <a:srgbClr val="351C75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-</a:t>
                      </a:r>
                      <a:endParaRPr sz="1600">
                        <a:solidFill>
                          <a:srgbClr val="351C75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solidFill>
                            <a:srgbClr val="351C75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-</a:t>
                      </a:r>
                      <a:endParaRPr sz="1600">
                        <a:solidFill>
                          <a:srgbClr val="351C75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351C75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-</a:t>
                      </a:r>
                      <a:endParaRPr sz="1600" b="1">
                        <a:solidFill>
                          <a:srgbClr val="351C75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351C75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กระทุ่มแบน</a:t>
                      </a:r>
                      <a:endParaRPr sz="1600" b="1">
                        <a:solidFill>
                          <a:srgbClr val="351C75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351C75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-</a:t>
                      </a:r>
                      <a:endParaRPr sz="1600" b="1">
                        <a:solidFill>
                          <a:srgbClr val="351C75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solidFill>
                            <a:srgbClr val="351C75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-</a:t>
                      </a:r>
                      <a:endParaRPr sz="1600">
                        <a:solidFill>
                          <a:srgbClr val="351C75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solidFill>
                            <a:srgbClr val="351C75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-</a:t>
                      </a:r>
                      <a:endParaRPr sz="1600">
                        <a:solidFill>
                          <a:srgbClr val="351C75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351C75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-</a:t>
                      </a:r>
                      <a:endParaRPr sz="1600" b="1">
                        <a:solidFill>
                          <a:srgbClr val="351C75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รวม</a:t>
                      </a:r>
                      <a:endParaRPr sz="1600" b="1"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-</a:t>
                      </a:r>
                      <a:endParaRPr sz="1600" b="1"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-</a:t>
                      </a:r>
                      <a:endParaRPr sz="1600" b="1"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-</a:t>
                      </a:r>
                      <a:endParaRPr sz="1600" b="1"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-</a:t>
                      </a:r>
                      <a:endParaRPr sz="1600" b="1"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1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30" name="Google Shape;130;p17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55600" y="2819150"/>
            <a:ext cx="4210099" cy="2754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17"/>
          <p:cNvPicPr preferRelativeResize="0"/>
          <p:nvPr/>
        </p:nvPicPr>
        <p:blipFill rotWithShape="1">
          <a:blip r:embed="rId6">
            <a:alphaModFix/>
          </a:blip>
          <a:srcRect b="3660"/>
          <a:stretch/>
        </p:blipFill>
        <p:spPr>
          <a:xfrm>
            <a:off x="86444" y="52100"/>
            <a:ext cx="1257900" cy="1096500"/>
          </a:xfrm>
          <a:prstGeom prst="triangle">
            <a:avLst>
              <a:gd name="adj" fmla="val 50000"/>
            </a:avLst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077D2"/>
            </a:gs>
            <a:gs pos="100000">
              <a:srgbClr val="093153"/>
            </a:gs>
          </a:gsLst>
          <a:lin ang="5400012" scaled="0"/>
        </a:gradFill>
        <a:effectLst/>
      </p:bgPr>
    </p:bg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18"/>
          <p:cNvSpPr txBox="1">
            <a:spLocks noGrp="1"/>
          </p:cNvSpPr>
          <p:nvPr>
            <p:ph type="subTitle" idx="1"/>
          </p:nvPr>
        </p:nvSpPr>
        <p:spPr>
          <a:xfrm>
            <a:off x="70525" y="1253050"/>
            <a:ext cx="8991300" cy="1013400"/>
          </a:xfrm>
          <a:prstGeom prst="rect">
            <a:avLst/>
          </a:prstGeom>
          <a:solidFill>
            <a:srgbClr val="FFFF00"/>
          </a:solidFill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2565 ไตรมาส 1-4 : </a:t>
            </a:r>
            <a:endParaRPr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3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ค่าน้ำมันเชื้อเพลิง  </a:t>
            </a:r>
            <a:endParaRPr sz="23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37" name="Google Shape;137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16625" y="21315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38" name="Google Shape;138;p18"/>
          <p:cNvSpPr txBox="1">
            <a:spLocks noGrp="1"/>
          </p:cNvSpPr>
          <p:nvPr>
            <p:ph type="ctrTitle"/>
          </p:nvPr>
        </p:nvSpPr>
        <p:spPr>
          <a:xfrm>
            <a:off x="1144143" y="279387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39" name="Google Shape;139;p18"/>
          <p:cNvSpPr txBox="1"/>
          <p:nvPr/>
        </p:nvSpPr>
        <p:spPr>
          <a:xfrm>
            <a:off x="4667745" y="519634"/>
            <a:ext cx="3100037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</a:t>
            </a:r>
            <a:r>
              <a:rPr lang="th" sz="1700" b="1">
                <a:solidFill>
                  <a:srgbClr val="0000FF"/>
                </a:solidFill>
              </a:rPr>
              <a:t>30 พ.ย. 2564</a:t>
            </a:r>
            <a:endParaRPr sz="1700"/>
          </a:p>
        </p:txBody>
      </p:sp>
      <p:sp>
        <p:nvSpPr>
          <p:cNvPr id="140" name="Google Shape;140;p18"/>
          <p:cNvSpPr/>
          <p:nvPr/>
        </p:nvSpPr>
        <p:spPr>
          <a:xfrm>
            <a:off x="4713926" y="6253050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pic>
        <p:nvPicPr>
          <p:cNvPr id="141" name="Google Shape;141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42" name="Google Shape;142;p18"/>
          <p:cNvSpPr txBox="1">
            <a:spLocks noGrp="1"/>
          </p:cNvSpPr>
          <p:nvPr>
            <p:ph type="ctrTitle"/>
          </p:nvPr>
        </p:nvSpPr>
        <p:spPr>
          <a:xfrm>
            <a:off x="1344300" y="141175"/>
            <a:ext cx="66459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 dirty="0">
                <a:solidFill>
                  <a:srgbClr val="FFFF00"/>
                </a:solidFill>
              </a:rPr>
              <a:t>ระบบแจ้งเตือนการเบิกจ่ายงบประมาณ พ.ศ. 2565</a:t>
            </a:r>
            <a:endParaRPr sz="2200" b="1" dirty="0">
              <a:solidFill>
                <a:srgbClr val="FFFF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43" name="Google Shape;143;p18"/>
          <p:cNvSpPr/>
          <p:nvPr/>
        </p:nvSpPr>
        <p:spPr>
          <a:xfrm>
            <a:off x="332813" y="6082250"/>
            <a:ext cx="4182099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graphicFrame>
        <p:nvGraphicFramePr>
          <p:cNvPr id="144" name="Google Shape;144;p18"/>
          <p:cNvGraphicFramePr/>
          <p:nvPr/>
        </p:nvGraphicFramePr>
        <p:xfrm>
          <a:off x="4760925" y="2797125"/>
          <a:ext cx="4130200" cy="2797122"/>
        </p:xfrm>
        <a:graphic>
          <a:graphicData uri="http://schemas.openxmlformats.org/drawingml/2006/table">
            <a:tbl>
              <a:tblPr>
                <a:noFill/>
                <a:tableStyleId>{890B403C-E0E3-42E0-9158-2D63AE804C5A}</a:tableStyleId>
              </a:tblPr>
              <a:tblGrid>
                <a:gridCol w="1184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55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68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859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76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0000FF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หน่วยเบิก</a:t>
                      </a:r>
                      <a:endParaRPr sz="1600" b="1">
                        <a:solidFill>
                          <a:srgbClr val="0000FF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0000FF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งบประมาณ</a:t>
                      </a:r>
                      <a:endParaRPr sz="1600" b="1">
                        <a:solidFill>
                          <a:srgbClr val="0000FF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0000FF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เบิกจ่าย</a:t>
                      </a:r>
                      <a:endParaRPr sz="1600" b="1">
                        <a:solidFill>
                          <a:srgbClr val="0000FF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0000FF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เบิกได้%</a:t>
                      </a:r>
                      <a:endParaRPr sz="1600" b="1">
                        <a:solidFill>
                          <a:srgbClr val="0000FF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0000FF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คงเหลือ</a:t>
                      </a:r>
                      <a:endParaRPr sz="1600" b="1">
                        <a:solidFill>
                          <a:srgbClr val="0000FF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1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67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351C75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กลุ่มประสานฯ</a:t>
                      </a:r>
                      <a:endParaRPr sz="1600" b="1">
                        <a:solidFill>
                          <a:srgbClr val="351C75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351C75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18,000.00</a:t>
                      </a:r>
                      <a:endParaRPr sz="1600" b="1">
                        <a:solidFill>
                          <a:srgbClr val="351C75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351C75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3,000.00</a:t>
                      </a:r>
                      <a:endParaRPr sz="1600" b="1">
                        <a:solidFill>
                          <a:srgbClr val="351C75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351C75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16.67</a:t>
                      </a:r>
                      <a:endParaRPr sz="1600" b="1">
                        <a:solidFill>
                          <a:srgbClr val="351C75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351C75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15,000.00</a:t>
                      </a:r>
                      <a:endParaRPr sz="1600" b="1">
                        <a:solidFill>
                          <a:srgbClr val="351C75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67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351C75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เมืองสมุทรสาคร</a:t>
                      </a:r>
                      <a:endParaRPr sz="1600" b="1">
                        <a:solidFill>
                          <a:srgbClr val="351C75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351C75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3,000.00</a:t>
                      </a:r>
                      <a:endParaRPr sz="1600" b="1">
                        <a:solidFill>
                          <a:srgbClr val="351C75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351C75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2,410.00</a:t>
                      </a:r>
                      <a:endParaRPr sz="1600" b="1">
                        <a:solidFill>
                          <a:srgbClr val="351C75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351C75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80.33</a:t>
                      </a:r>
                      <a:endParaRPr sz="1600" b="1">
                        <a:solidFill>
                          <a:srgbClr val="351C75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351C75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590.00</a:t>
                      </a:r>
                      <a:endParaRPr sz="1600" b="1">
                        <a:solidFill>
                          <a:srgbClr val="351C75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67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351C75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บ้านแพ้ว</a:t>
                      </a:r>
                      <a:endParaRPr sz="1600" b="1">
                        <a:solidFill>
                          <a:srgbClr val="351C75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351C75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3,000.00</a:t>
                      </a:r>
                      <a:endParaRPr sz="1600" b="1">
                        <a:solidFill>
                          <a:srgbClr val="351C75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351C75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-</a:t>
                      </a:r>
                      <a:endParaRPr sz="1600" b="1">
                        <a:solidFill>
                          <a:srgbClr val="351C75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351C75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-</a:t>
                      </a:r>
                      <a:endParaRPr sz="1600" b="1">
                        <a:solidFill>
                          <a:srgbClr val="351C75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351C75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3,000.00</a:t>
                      </a:r>
                      <a:endParaRPr sz="1600" b="1">
                        <a:solidFill>
                          <a:srgbClr val="351C75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67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351C75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กระทุ่มแบน</a:t>
                      </a:r>
                      <a:endParaRPr sz="1600" b="1">
                        <a:solidFill>
                          <a:srgbClr val="351C75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351C75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3,000.00</a:t>
                      </a:r>
                      <a:endParaRPr sz="1600" b="1">
                        <a:solidFill>
                          <a:srgbClr val="351C75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351C75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1,500.00</a:t>
                      </a:r>
                      <a:endParaRPr sz="1600" b="1">
                        <a:solidFill>
                          <a:srgbClr val="351C75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351C75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50.00</a:t>
                      </a:r>
                      <a:endParaRPr sz="1600" b="1">
                        <a:solidFill>
                          <a:srgbClr val="351C75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351C75"/>
                          </a:solidFill>
                          <a:latin typeface="BrowalliaUPC"/>
                          <a:ea typeface="BrowalliaUPC"/>
                          <a:cs typeface="BrowalliaUPC"/>
                          <a:sym typeface="BrowalliaUPC"/>
                        </a:rPr>
                        <a:t>1,500.00</a:t>
                      </a:r>
                      <a:endParaRPr sz="1600" b="1">
                        <a:solidFill>
                          <a:srgbClr val="351C75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700" b="1">
                        <a:solidFill>
                          <a:srgbClr val="0000FF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700" b="1">
                        <a:solidFill>
                          <a:srgbClr val="0000FF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700" b="1">
                        <a:solidFill>
                          <a:srgbClr val="0000FF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700" b="1">
                        <a:solidFill>
                          <a:srgbClr val="0000FF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700" b="1">
                        <a:solidFill>
                          <a:srgbClr val="0000FF"/>
                        </a:solidFill>
                        <a:latin typeface="BrowalliaUPC"/>
                        <a:ea typeface="BrowalliaUPC"/>
                        <a:cs typeface="BrowalliaUPC"/>
                        <a:sym typeface="BrowalliaUPC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1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45" name="Google Shape;145;p18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79400" y="2797125"/>
            <a:ext cx="4468799" cy="2765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18"/>
          <p:cNvPicPr preferRelativeResize="0"/>
          <p:nvPr/>
        </p:nvPicPr>
        <p:blipFill rotWithShape="1">
          <a:blip r:embed="rId6">
            <a:alphaModFix/>
          </a:blip>
          <a:srcRect b="3660"/>
          <a:stretch/>
        </p:blipFill>
        <p:spPr>
          <a:xfrm>
            <a:off x="86444" y="52100"/>
            <a:ext cx="1257900" cy="1096500"/>
          </a:xfrm>
          <a:prstGeom prst="triangle">
            <a:avLst>
              <a:gd name="adj" fmla="val 50000"/>
            </a:avLst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077D2"/>
            </a:gs>
            <a:gs pos="100000">
              <a:srgbClr val="093153"/>
            </a:gs>
          </a:gsLst>
          <a:lin ang="5400012" scaled="0"/>
        </a:gradFill>
        <a:effectLst/>
      </p:bgPr>
    </p:bg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19"/>
          <p:cNvSpPr txBox="1">
            <a:spLocks noGrp="1"/>
          </p:cNvSpPr>
          <p:nvPr>
            <p:ph type="subTitle" idx="1"/>
          </p:nvPr>
        </p:nvSpPr>
        <p:spPr>
          <a:xfrm>
            <a:off x="76350" y="1298876"/>
            <a:ext cx="8991300" cy="10770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2565 ไตรมาส 1-4 : </a:t>
            </a:r>
            <a:endParaRPr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0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5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5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5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4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4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ค่าสาธารณูปโภค  </a:t>
            </a:r>
            <a:endParaRPr sz="24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52" name="Google Shape;152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5737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53" name="Google Shape;153;p19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54" name="Google Shape;154;p19"/>
          <p:cNvSpPr txBox="1"/>
          <p:nvPr/>
        </p:nvSpPr>
        <p:spPr>
          <a:xfrm>
            <a:off x="4713925" y="478784"/>
            <a:ext cx="317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 dirty="0">
                <a:solidFill>
                  <a:schemeClr val="dk1"/>
                </a:solidFill>
              </a:rPr>
              <a:t>💢 </a:t>
            </a:r>
            <a:r>
              <a:rPr lang="th" sz="1600" b="1" dirty="0">
                <a:solidFill>
                  <a:srgbClr val="0000FF"/>
                </a:solidFill>
              </a:rPr>
              <a:t>ข้อมูล ณ วันที่ </a:t>
            </a:r>
            <a:r>
              <a:rPr lang="th" sz="1700" b="1" dirty="0">
                <a:solidFill>
                  <a:srgbClr val="0000FF"/>
                </a:solidFill>
              </a:rPr>
              <a:t>30 พ.ย. 2564</a:t>
            </a:r>
            <a:endParaRPr sz="17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dirty="0">
              <a:solidFill>
                <a:schemeClr val="dk1"/>
              </a:solidFill>
            </a:endParaRPr>
          </a:p>
        </p:txBody>
      </p:sp>
      <p:sp>
        <p:nvSpPr>
          <p:cNvPr id="155" name="Google Shape;155;p19"/>
          <p:cNvSpPr/>
          <p:nvPr/>
        </p:nvSpPr>
        <p:spPr>
          <a:xfrm>
            <a:off x="4673275" y="6247900"/>
            <a:ext cx="4168012" cy="3000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pic>
        <p:nvPicPr>
          <p:cNvPr id="156" name="Google Shape;156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57" name="Google Shape;157;p19"/>
          <p:cNvSpPr txBox="1">
            <a:spLocks noGrp="1"/>
          </p:cNvSpPr>
          <p:nvPr>
            <p:ph type="ctrTitle"/>
          </p:nvPr>
        </p:nvSpPr>
        <p:spPr>
          <a:xfrm>
            <a:off x="1344300" y="141175"/>
            <a:ext cx="66459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FFFF00"/>
                </a:solidFill>
              </a:rPr>
              <a:t>ระบบแจ้งเตือนการเบิกจ่ายงบประมาณ พ.ศ. 2565</a:t>
            </a:r>
            <a:endParaRPr sz="2200" b="1">
              <a:solidFill>
                <a:srgbClr val="FFFF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58" name="Google Shape;158;p19"/>
          <p:cNvSpPr/>
          <p:nvPr/>
        </p:nvSpPr>
        <p:spPr>
          <a:xfrm>
            <a:off x="332813" y="6082250"/>
            <a:ext cx="4182099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graphicFrame>
        <p:nvGraphicFramePr>
          <p:cNvPr id="159" name="Google Shape;159;p19"/>
          <p:cNvGraphicFramePr/>
          <p:nvPr/>
        </p:nvGraphicFramePr>
        <p:xfrm>
          <a:off x="4307375" y="2857088"/>
          <a:ext cx="4610100" cy="2663000"/>
        </p:xfrm>
        <a:graphic>
          <a:graphicData uri="http://schemas.openxmlformats.org/drawingml/2006/table">
            <a:tbl>
              <a:tblPr>
                <a:noFill/>
                <a:tableStyleId>{890B403C-E0E3-42E0-9158-2D63AE804C5A}</a:tableStyleId>
              </a:tblPr>
              <a:tblGrid>
                <a:gridCol w="1247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42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429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191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572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271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71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solidFill>
                            <a:srgbClr val="1155CC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200" b="1">
                        <a:solidFill>
                          <a:srgbClr val="1155CC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solidFill>
                            <a:srgbClr val="1155CC"/>
                          </a:solidFill>
                        </a:rPr>
                        <a:t>66,200.00</a:t>
                      </a:r>
                      <a:endParaRPr sz="1200" b="1">
                        <a:solidFill>
                          <a:srgbClr val="1155CC"/>
                        </a:solidFill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1155CC"/>
                          </a:solidFill>
                        </a:rPr>
                        <a:t>24,831.83</a:t>
                      </a:r>
                      <a:endParaRPr sz="1200">
                        <a:solidFill>
                          <a:srgbClr val="1155CC"/>
                        </a:solidFill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1155CC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37.51</a:t>
                      </a:r>
                      <a:endParaRPr sz="1200">
                        <a:solidFill>
                          <a:srgbClr val="1155CC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solidFill>
                            <a:srgbClr val="1155CC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41,368.17</a:t>
                      </a:r>
                      <a:endParaRPr sz="1200" b="1">
                        <a:solidFill>
                          <a:srgbClr val="1155CC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71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solidFill>
                            <a:srgbClr val="1155CC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>
                        <a:solidFill>
                          <a:srgbClr val="1155CC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solidFill>
                            <a:srgbClr val="1155CC"/>
                          </a:solidFill>
                        </a:rPr>
                        <a:t>6,000.00</a:t>
                      </a:r>
                      <a:endParaRPr sz="1200" b="1">
                        <a:solidFill>
                          <a:srgbClr val="1155CC"/>
                        </a:solidFill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1155CC"/>
                          </a:solidFill>
                        </a:rPr>
                        <a:t>1,081.49</a:t>
                      </a:r>
                      <a:endParaRPr sz="1200">
                        <a:solidFill>
                          <a:srgbClr val="1155CC"/>
                        </a:solidFill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1155CC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18.02</a:t>
                      </a:r>
                      <a:endParaRPr sz="1200">
                        <a:solidFill>
                          <a:srgbClr val="1155CC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solidFill>
                            <a:srgbClr val="1155CC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4,918.51</a:t>
                      </a:r>
                      <a:endParaRPr sz="1200" b="1">
                        <a:solidFill>
                          <a:srgbClr val="1155CC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71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solidFill>
                            <a:srgbClr val="1155CC"/>
                          </a:solidFill>
                        </a:rPr>
                        <a:t>บ้านแพ้ว</a:t>
                      </a:r>
                      <a:endParaRPr sz="1200" b="1">
                        <a:solidFill>
                          <a:srgbClr val="1155CC"/>
                        </a:solidFill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solidFill>
                            <a:srgbClr val="1155CC"/>
                          </a:solidFill>
                        </a:rPr>
                        <a:t>6,000.00</a:t>
                      </a:r>
                      <a:endParaRPr sz="1200" b="1">
                        <a:solidFill>
                          <a:srgbClr val="1155CC"/>
                        </a:solidFill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1155CC"/>
                          </a:solidFill>
                        </a:rPr>
                        <a:t>-</a:t>
                      </a:r>
                      <a:endParaRPr sz="1200">
                        <a:solidFill>
                          <a:srgbClr val="1155CC"/>
                        </a:solidFill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1155CC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>
                        <a:solidFill>
                          <a:srgbClr val="1155CC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solidFill>
                            <a:srgbClr val="1155CC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6,000.00</a:t>
                      </a:r>
                      <a:endParaRPr sz="1200" b="1">
                        <a:solidFill>
                          <a:srgbClr val="1155CC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71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solidFill>
                            <a:srgbClr val="1155CC"/>
                          </a:solidFill>
                        </a:rPr>
                        <a:t>กระทุ่มแบน</a:t>
                      </a:r>
                      <a:endParaRPr sz="1200" b="1">
                        <a:solidFill>
                          <a:srgbClr val="1155CC"/>
                        </a:solidFill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solidFill>
                            <a:srgbClr val="1155CC"/>
                          </a:solidFill>
                        </a:rPr>
                        <a:t>6,000.00</a:t>
                      </a:r>
                      <a:endParaRPr sz="1200" b="1">
                        <a:solidFill>
                          <a:srgbClr val="1155CC"/>
                        </a:solidFill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1155CC"/>
                          </a:solidFill>
                        </a:rPr>
                        <a:t>2,431.63</a:t>
                      </a:r>
                      <a:endParaRPr sz="1200">
                        <a:solidFill>
                          <a:srgbClr val="1155CC"/>
                        </a:solidFill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1155CC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40.53</a:t>
                      </a:r>
                      <a:endParaRPr sz="1200">
                        <a:solidFill>
                          <a:srgbClr val="1155CC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solidFill>
                            <a:srgbClr val="1155CC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3,568.37</a:t>
                      </a:r>
                      <a:endParaRPr sz="1200" b="1">
                        <a:solidFill>
                          <a:srgbClr val="1155CC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71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84,200.00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28,344.95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33.66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55,855.05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60" name="Google Shape;160;p19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55600" y="2857100"/>
            <a:ext cx="3926374" cy="25625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p19"/>
          <p:cNvPicPr preferRelativeResize="0"/>
          <p:nvPr/>
        </p:nvPicPr>
        <p:blipFill rotWithShape="1">
          <a:blip r:embed="rId6">
            <a:alphaModFix/>
          </a:blip>
          <a:srcRect b="3660"/>
          <a:stretch/>
        </p:blipFill>
        <p:spPr>
          <a:xfrm>
            <a:off x="86444" y="52100"/>
            <a:ext cx="1257900" cy="1096500"/>
          </a:xfrm>
          <a:prstGeom prst="triangle">
            <a:avLst>
              <a:gd name="adj" fmla="val 50000"/>
            </a:avLst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077D2"/>
            </a:gs>
            <a:gs pos="100000">
              <a:srgbClr val="093153"/>
            </a:gs>
          </a:gsLst>
          <a:lin ang="5400012" scaled="0"/>
        </a:gradFill>
        <a:effectLst/>
      </p:bgPr>
    </p:bg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0"/>
          <p:cNvSpPr txBox="1">
            <a:spLocks noGrp="1"/>
          </p:cNvSpPr>
          <p:nvPr>
            <p:ph type="subTitle" idx="1"/>
          </p:nvPr>
        </p:nvSpPr>
        <p:spPr>
          <a:xfrm>
            <a:off x="76350" y="1298876"/>
            <a:ext cx="8991300" cy="10770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2565 ไตรมาส 1-4 : </a:t>
            </a:r>
            <a:endParaRPr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0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5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5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5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4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4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ค่าตอบแทนผู้นำ อช.  </a:t>
            </a:r>
            <a:endParaRPr sz="24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67" name="Google Shape;167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5737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68" name="Google Shape;168;p20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69" name="Google Shape;169;p20"/>
          <p:cNvSpPr txBox="1"/>
          <p:nvPr/>
        </p:nvSpPr>
        <p:spPr>
          <a:xfrm>
            <a:off x="4713925" y="488020"/>
            <a:ext cx="3081566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 dirty="0">
                <a:solidFill>
                  <a:schemeClr val="dk1"/>
                </a:solidFill>
              </a:rPr>
              <a:t>💢 </a:t>
            </a:r>
            <a:r>
              <a:rPr lang="th" sz="1600" b="1" dirty="0">
                <a:solidFill>
                  <a:srgbClr val="0000FF"/>
                </a:solidFill>
              </a:rPr>
              <a:t>ข้อมูล ณ วันที่ </a:t>
            </a:r>
            <a:r>
              <a:rPr lang="th" sz="1700" b="1" dirty="0">
                <a:solidFill>
                  <a:srgbClr val="0000FF"/>
                </a:solidFill>
              </a:rPr>
              <a:t>30 พ.ย. 2564</a:t>
            </a:r>
            <a:endParaRPr sz="1600" b="1" dirty="0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dirty="0">
              <a:solidFill>
                <a:schemeClr val="dk1"/>
              </a:solidFill>
            </a:endParaRPr>
          </a:p>
        </p:txBody>
      </p:sp>
      <p:sp>
        <p:nvSpPr>
          <p:cNvPr id="170" name="Google Shape;170;p20"/>
          <p:cNvSpPr/>
          <p:nvPr/>
        </p:nvSpPr>
        <p:spPr>
          <a:xfrm>
            <a:off x="4673275" y="6247900"/>
            <a:ext cx="4168012" cy="3000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pic>
        <p:nvPicPr>
          <p:cNvPr id="171" name="Google Shape;171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72" name="Google Shape;172;p20"/>
          <p:cNvSpPr txBox="1">
            <a:spLocks noGrp="1"/>
          </p:cNvSpPr>
          <p:nvPr>
            <p:ph type="ctrTitle"/>
          </p:nvPr>
        </p:nvSpPr>
        <p:spPr>
          <a:xfrm>
            <a:off x="1344300" y="141175"/>
            <a:ext cx="66459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FFFF00"/>
                </a:solidFill>
              </a:rPr>
              <a:t>ระบบแจ้งเตือนการเบิกจ่ายงบประมาณ พ.ศ. 2565</a:t>
            </a:r>
            <a:endParaRPr sz="2200" b="1">
              <a:solidFill>
                <a:srgbClr val="FFFF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73" name="Google Shape;173;p20"/>
          <p:cNvSpPr/>
          <p:nvPr/>
        </p:nvSpPr>
        <p:spPr>
          <a:xfrm>
            <a:off x="332813" y="6082250"/>
            <a:ext cx="4182099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graphicFrame>
        <p:nvGraphicFramePr>
          <p:cNvPr id="174" name="Google Shape;174;p20"/>
          <p:cNvGraphicFramePr/>
          <p:nvPr/>
        </p:nvGraphicFramePr>
        <p:xfrm>
          <a:off x="4306800" y="2948575"/>
          <a:ext cx="4524375" cy="2166912"/>
        </p:xfrm>
        <a:graphic>
          <a:graphicData uri="http://schemas.openxmlformats.org/drawingml/2006/table">
            <a:tbl>
              <a:tblPr>
                <a:noFill/>
                <a:tableStyleId>{890B403C-E0E3-42E0-9158-2D63AE804C5A}</a:tableStyleId>
              </a:tblPr>
              <a:tblGrid>
                <a:gridCol w="1333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7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7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1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47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905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95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solidFill>
                            <a:srgbClr val="0000FF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>
                        <a:solidFill>
                          <a:srgbClr val="0000FF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solidFill>
                            <a:srgbClr val="0000FF"/>
                          </a:solidFill>
                        </a:rPr>
                        <a:t>24,000.00</a:t>
                      </a:r>
                      <a:endParaRPr sz="1200" b="1">
                        <a:solidFill>
                          <a:srgbClr val="0000FF"/>
                        </a:solidFill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0000FF"/>
                          </a:solidFill>
                        </a:rPr>
                        <a:t>-</a:t>
                      </a:r>
                      <a:endParaRPr sz="1200">
                        <a:solidFill>
                          <a:srgbClr val="0000FF"/>
                        </a:solidFill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0000FF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>
                        <a:solidFill>
                          <a:srgbClr val="0000FF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solidFill>
                            <a:srgbClr val="0000FF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24,000.00</a:t>
                      </a:r>
                      <a:endParaRPr sz="1200" b="1">
                        <a:solidFill>
                          <a:srgbClr val="0000FF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95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solidFill>
                            <a:srgbClr val="0000FF"/>
                          </a:solidFill>
                        </a:rPr>
                        <a:t>บ้านแพ้ว</a:t>
                      </a:r>
                      <a:endParaRPr sz="1200" b="1">
                        <a:solidFill>
                          <a:srgbClr val="0000FF"/>
                        </a:solidFill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solidFill>
                            <a:srgbClr val="0000FF"/>
                          </a:solidFill>
                        </a:rPr>
                        <a:t>14,000.00</a:t>
                      </a:r>
                      <a:endParaRPr sz="1200" b="1">
                        <a:solidFill>
                          <a:srgbClr val="0000FF"/>
                        </a:solidFill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solidFill>
                            <a:srgbClr val="0000FF"/>
                          </a:solidFill>
                        </a:rPr>
                        <a:t>-</a:t>
                      </a:r>
                      <a:endParaRPr sz="1200" b="1">
                        <a:solidFill>
                          <a:srgbClr val="0000FF"/>
                        </a:solidFill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0000FF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>
                        <a:solidFill>
                          <a:srgbClr val="0000FF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solidFill>
                            <a:srgbClr val="0000FF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14,000.00</a:t>
                      </a:r>
                      <a:endParaRPr sz="1200" b="1">
                        <a:solidFill>
                          <a:srgbClr val="0000FF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95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solidFill>
                            <a:srgbClr val="0000FF"/>
                          </a:solidFill>
                        </a:rPr>
                        <a:t>กระทุ่มแบน</a:t>
                      </a:r>
                      <a:endParaRPr sz="1200" b="1">
                        <a:solidFill>
                          <a:srgbClr val="0000FF"/>
                        </a:solidFill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solidFill>
                            <a:srgbClr val="0000FF"/>
                          </a:solidFill>
                        </a:rPr>
                        <a:t>14,000.00</a:t>
                      </a:r>
                      <a:endParaRPr sz="1200" b="1">
                        <a:solidFill>
                          <a:srgbClr val="0000FF"/>
                        </a:solidFill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0000FF"/>
                          </a:solidFill>
                        </a:rPr>
                        <a:t>-</a:t>
                      </a:r>
                      <a:endParaRPr sz="1200">
                        <a:solidFill>
                          <a:srgbClr val="0000FF"/>
                        </a:solidFill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0000FF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>
                        <a:solidFill>
                          <a:srgbClr val="0000FF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solidFill>
                            <a:srgbClr val="0000FF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14,000.00</a:t>
                      </a:r>
                      <a:endParaRPr sz="1200" b="1">
                        <a:solidFill>
                          <a:srgbClr val="0000FF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95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52,000.00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52,000.00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75" name="Google Shape;175;p20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55600" y="2590800"/>
            <a:ext cx="3925800" cy="32624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20"/>
          <p:cNvPicPr preferRelativeResize="0"/>
          <p:nvPr/>
        </p:nvPicPr>
        <p:blipFill rotWithShape="1">
          <a:blip r:embed="rId6">
            <a:alphaModFix/>
          </a:blip>
          <a:srcRect b="3660"/>
          <a:stretch/>
        </p:blipFill>
        <p:spPr>
          <a:xfrm>
            <a:off x="86444" y="52100"/>
            <a:ext cx="1257900" cy="1096500"/>
          </a:xfrm>
          <a:prstGeom prst="triangle">
            <a:avLst>
              <a:gd name="adj" fmla="val 50000"/>
            </a:avLst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1"/>
          <p:cNvSpPr txBox="1">
            <a:spLocks noGrp="1"/>
          </p:cNvSpPr>
          <p:nvPr>
            <p:ph type="subTitle" idx="1"/>
          </p:nvPr>
        </p:nvSpPr>
        <p:spPr>
          <a:xfrm>
            <a:off x="0" y="1101988"/>
            <a:ext cx="9144000" cy="5319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ภาพรวม ไตรมาส 1-4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82" name="Google Shape;182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136575" y="1016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83" name="Google Shape;183;p21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84" name="Google Shape;184;p21"/>
          <p:cNvSpPr txBox="1"/>
          <p:nvPr/>
        </p:nvSpPr>
        <p:spPr>
          <a:xfrm>
            <a:off x="4713925" y="488020"/>
            <a:ext cx="3257057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</a:t>
            </a:r>
            <a:r>
              <a:rPr lang="th" sz="1700" b="1">
                <a:solidFill>
                  <a:srgbClr val="0000FF"/>
                </a:solidFill>
              </a:rPr>
              <a:t>30 พ.ย. 2564</a:t>
            </a:r>
            <a:endParaRPr sz="19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6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6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185" name="Google Shape;185;p21"/>
          <p:cNvSpPr txBox="1">
            <a:spLocks noGrp="1"/>
          </p:cNvSpPr>
          <p:nvPr>
            <p:ph type="ctrTitle"/>
          </p:nvPr>
        </p:nvSpPr>
        <p:spPr>
          <a:xfrm>
            <a:off x="1016250" y="101600"/>
            <a:ext cx="66849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2565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86" name="Google Shape;186;p21"/>
          <p:cNvSpPr/>
          <p:nvPr/>
        </p:nvSpPr>
        <p:spPr>
          <a:xfrm>
            <a:off x="5243349" y="6441850"/>
            <a:ext cx="3069651" cy="3401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pic>
        <p:nvPicPr>
          <p:cNvPr id="187" name="Google Shape;187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88" name="Google Shape;188;p21"/>
          <p:cNvSpPr/>
          <p:nvPr/>
        </p:nvSpPr>
        <p:spPr>
          <a:xfrm>
            <a:off x="869013" y="6441849"/>
            <a:ext cx="4182078" cy="3401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189" name="Google Shape;189;p21" title="แผนภูมิ"/>
          <p:cNvPicPr preferRelativeResize="0"/>
          <p:nvPr/>
        </p:nvPicPr>
        <p:blipFill rotWithShape="1">
          <a:blip r:embed="rId5">
            <a:alphaModFix/>
          </a:blip>
          <a:srcRect t="3974" b="3390"/>
          <a:stretch/>
        </p:blipFill>
        <p:spPr>
          <a:xfrm>
            <a:off x="152400" y="1929625"/>
            <a:ext cx="8839198" cy="4337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21"/>
          <p:cNvPicPr preferRelativeResize="0"/>
          <p:nvPr/>
        </p:nvPicPr>
        <p:blipFill rotWithShape="1">
          <a:blip r:embed="rId6">
            <a:alphaModFix/>
          </a:blip>
          <a:srcRect b="3660"/>
          <a:stretch/>
        </p:blipFill>
        <p:spPr>
          <a:xfrm>
            <a:off x="86450" y="52100"/>
            <a:ext cx="1257900" cy="982200"/>
          </a:xfrm>
          <a:prstGeom prst="triangle">
            <a:avLst>
              <a:gd name="adj" fmla="val 50000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5" name="Google Shape;195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177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96" name="Google Shape;196;p22"/>
          <p:cNvSpPr txBox="1">
            <a:spLocks noGrp="1"/>
          </p:cNvSpPr>
          <p:nvPr>
            <p:ph type="ctrTitle"/>
          </p:nvPr>
        </p:nvSpPr>
        <p:spPr>
          <a:xfrm>
            <a:off x="1144143" y="3147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97" name="Google Shape;197;p22"/>
          <p:cNvSpPr txBox="1"/>
          <p:nvPr/>
        </p:nvSpPr>
        <p:spPr>
          <a:xfrm>
            <a:off x="4713925" y="573456"/>
            <a:ext cx="3127748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 dirty="0">
                <a:solidFill>
                  <a:schemeClr val="dk1"/>
                </a:solidFill>
              </a:rPr>
              <a:t>💢 </a:t>
            </a:r>
            <a:r>
              <a:rPr lang="th" sz="1600" b="1" dirty="0">
                <a:solidFill>
                  <a:srgbClr val="0000FF"/>
                </a:solidFill>
              </a:rPr>
              <a:t>ข้อมูล ณ วันที่ </a:t>
            </a:r>
            <a:r>
              <a:rPr lang="th" sz="1700" b="1" dirty="0">
                <a:solidFill>
                  <a:srgbClr val="0000FF"/>
                </a:solidFill>
              </a:rPr>
              <a:t>30 พ.ย. 2564</a:t>
            </a:r>
            <a:endParaRPr sz="1900" b="1" dirty="0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700" b="1" dirty="0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600" b="1" dirty="0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dirty="0"/>
          </a:p>
        </p:txBody>
      </p:sp>
      <p:sp>
        <p:nvSpPr>
          <p:cNvPr id="198" name="Google Shape;198;p22"/>
          <p:cNvSpPr txBox="1">
            <a:spLocks noGrp="1"/>
          </p:cNvSpPr>
          <p:nvPr>
            <p:ph type="ctrTitle"/>
          </p:nvPr>
        </p:nvSpPr>
        <p:spPr>
          <a:xfrm>
            <a:off x="1168650" y="177800"/>
            <a:ext cx="6384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2565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199" name="Google Shape;199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44300" y="5858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200" name="Google Shape;200;p22"/>
          <p:cNvSpPr txBox="1">
            <a:spLocks noGrp="1"/>
          </p:cNvSpPr>
          <p:nvPr>
            <p:ph type="subTitle" idx="1"/>
          </p:nvPr>
        </p:nvSpPr>
        <p:spPr>
          <a:xfrm>
            <a:off x="0" y="1254388"/>
            <a:ext cx="9144000" cy="5319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ภาพรวม ไตรมาส 1-4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sp>
        <p:nvSpPr>
          <p:cNvPr id="201" name="Google Shape;201;p22"/>
          <p:cNvSpPr/>
          <p:nvPr/>
        </p:nvSpPr>
        <p:spPr>
          <a:xfrm>
            <a:off x="581050" y="2295850"/>
            <a:ext cx="2009700" cy="781200"/>
          </a:xfrm>
          <a:prstGeom prst="bevel">
            <a:avLst>
              <a:gd name="adj" fmla="val 12500"/>
            </a:avLst>
          </a:prstGeom>
          <a:solidFill>
            <a:srgbClr val="0000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chemeClr val="lt1"/>
                </a:solidFill>
              </a:rPr>
              <a:t>31 โครงการ</a:t>
            </a:r>
            <a:endParaRPr sz="2200" b="1">
              <a:solidFill>
                <a:schemeClr val="lt1"/>
              </a:solidFill>
            </a:endParaRPr>
          </a:p>
        </p:txBody>
      </p:sp>
      <p:sp>
        <p:nvSpPr>
          <p:cNvPr id="202" name="Google Shape;202;p22"/>
          <p:cNvSpPr txBox="1"/>
          <p:nvPr/>
        </p:nvSpPr>
        <p:spPr>
          <a:xfrm>
            <a:off x="257175" y="3429625"/>
            <a:ext cx="2686200" cy="1108200"/>
          </a:xfrm>
          <a:prstGeom prst="rect">
            <a:avLst/>
          </a:prstGeom>
          <a:solidFill>
            <a:srgbClr val="CCFFEB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1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3,625,870.00</a:t>
            </a:r>
            <a:endParaRPr sz="4600" b="1">
              <a:solidFill>
                <a:srgbClr val="000099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900">
                <a:solidFill>
                  <a:srgbClr val="000099"/>
                </a:solidFill>
                <a:latin typeface="Sarabun"/>
                <a:ea typeface="Sarabun"/>
                <a:cs typeface="Sarabun"/>
                <a:sym typeface="Sarabun"/>
              </a:rPr>
              <a:t>บาท</a:t>
            </a:r>
            <a:endParaRPr sz="3500">
              <a:solidFill>
                <a:srgbClr val="000099"/>
              </a:solidFill>
            </a:endParaRPr>
          </a:p>
        </p:txBody>
      </p:sp>
      <p:sp>
        <p:nvSpPr>
          <p:cNvPr id="203" name="Google Shape;203;p22"/>
          <p:cNvSpPr/>
          <p:nvPr/>
        </p:nvSpPr>
        <p:spPr>
          <a:xfrm>
            <a:off x="3519500" y="2262425"/>
            <a:ext cx="2009700" cy="781200"/>
          </a:xfrm>
          <a:prstGeom prst="bevel">
            <a:avLst>
              <a:gd name="adj" fmla="val 12500"/>
            </a:avLst>
          </a:prstGeom>
          <a:solidFill>
            <a:srgbClr val="FFFF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เบิกจ่ายแล้ว</a:t>
            </a:r>
            <a:endParaRPr sz="2200" b="1"/>
          </a:p>
        </p:txBody>
      </p:sp>
      <p:sp>
        <p:nvSpPr>
          <p:cNvPr id="204" name="Google Shape;204;p22"/>
          <p:cNvSpPr txBox="1"/>
          <p:nvPr/>
        </p:nvSpPr>
        <p:spPr>
          <a:xfrm>
            <a:off x="3195625" y="3424225"/>
            <a:ext cx="2686200" cy="1108200"/>
          </a:xfrm>
          <a:prstGeom prst="rect">
            <a:avLst/>
          </a:prstGeom>
          <a:solidFill>
            <a:srgbClr val="FAF58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100" b="1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188,200.00</a:t>
            </a:r>
            <a:endParaRPr sz="4600" b="1">
              <a:solidFill>
                <a:srgbClr val="FF0000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900">
                <a:solidFill>
                  <a:srgbClr val="FF00FF"/>
                </a:solidFill>
                <a:latin typeface="Sarabun"/>
                <a:ea typeface="Sarabun"/>
                <a:cs typeface="Sarabun"/>
                <a:sym typeface="Sarabun"/>
              </a:rPr>
              <a:t>บาท</a:t>
            </a:r>
            <a:endParaRPr sz="2900">
              <a:solidFill>
                <a:srgbClr val="FF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sp>
        <p:nvSpPr>
          <p:cNvPr id="205" name="Google Shape;205;p22"/>
          <p:cNvSpPr/>
          <p:nvPr/>
        </p:nvSpPr>
        <p:spPr>
          <a:xfrm>
            <a:off x="6457950" y="2262575"/>
            <a:ext cx="1890600" cy="781200"/>
          </a:xfrm>
          <a:prstGeom prst="bevel">
            <a:avLst>
              <a:gd name="adj" fmla="val 12500"/>
            </a:avLst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chemeClr val="lt1"/>
                </a:solidFill>
              </a:rPr>
              <a:t>คงเหลือ</a:t>
            </a:r>
            <a:endParaRPr sz="2200" b="1">
              <a:solidFill>
                <a:schemeClr val="lt1"/>
              </a:solidFill>
            </a:endParaRPr>
          </a:p>
        </p:txBody>
      </p:sp>
      <p:sp>
        <p:nvSpPr>
          <p:cNvPr id="206" name="Google Shape;206;p22"/>
          <p:cNvSpPr txBox="1"/>
          <p:nvPr/>
        </p:nvSpPr>
        <p:spPr>
          <a:xfrm>
            <a:off x="6134075" y="3424225"/>
            <a:ext cx="2686200" cy="1092900"/>
          </a:xfrm>
          <a:prstGeom prst="rect">
            <a:avLst/>
          </a:prstGeom>
          <a:solidFill>
            <a:srgbClr val="F4CCC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30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3,437,670.00</a:t>
            </a:r>
            <a:endParaRPr sz="4500"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900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บาท</a:t>
            </a:r>
            <a:endParaRPr sz="2900">
              <a:solidFill>
                <a:schemeClr val="dk1"/>
              </a:solidFill>
            </a:endParaRPr>
          </a:p>
        </p:txBody>
      </p:sp>
      <p:sp>
        <p:nvSpPr>
          <p:cNvPr id="207" name="Google Shape;207;p22"/>
          <p:cNvSpPr/>
          <p:nvPr/>
        </p:nvSpPr>
        <p:spPr>
          <a:xfrm>
            <a:off x="4645725" y="6296575"/>
            <a:ext cx="4146746" cy="32862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208" name="Google Shape;208;p22"/>
          <p:cNvSpPr/>
          <p:nvPr/>
        </p:nvSpPr>
        <p:spPr>
          <a:xfrm>
            <a:off x="3343650" y="4811450"/>
            <a:ext cx="2186700" cy="752700"/>
          </a:xfrm>
          <a:prstGeom prst="roundRect">
            <a:avLst>
              <a:gd name="adj" fmla="val 45328"/>
            </a:avLst>
          </a:prstGeom>
          <a:solidFill>
            <a:srgbClr val="FFFF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th" sz="3900" b="1">
                <a:solidFill>
                  <a:srgbClr val="980000"/>
                </a:solidFill>
              </a:rPr>
              <a:t>5.19%</a:t>
            </a:r>
            <a:endParaRPr sz="2900" b="1">
              <a:solidFill>
                <a:srgbClr val="980000"/>
              </a:solidFill>
            </a:endParaRPr>
          </a:p>
        </p:txBody>
      </p:sp>
      <p:sp>
        <p:nvSpPr>
          <p:cNvPr id="209" name="Google Shape;209;p22"/>
          <p:cNvSpPr/>
          <p:nvPr/>
        </p:nvSpPr>
        <p:spPr>
          <a:xfrm rot="-5400000" flipH="1">
            <a:off x="1352550" y="4067175"/>
            <a:ext cx="781050" cy="2171700"/>
          </a:xfrm>
          <a:prstGeom prst="flowChartOffpageConnector">
            <a:avLst/>
          </a:prstGeom>
          <a:solidFill>
            <a:srgbClr val="00FF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BrowalliaUPC"/>
              <a:ea typeface="BrowalliaUPC"/>
              <a:cs typeface="BrowalliaUPC"/>
              <a:sym typeface="BrowalliaUPC"/>
            </a:endParaRPr>
          </a:p>
        </p:txBody>
      </p:sp>
      <p:sp>
        <p:nvSpPr>
          <p:cNvPr id="210" name="Google Shape;210;p22"/>
          <p:cNvSpPr/>
          <p:nvPr/>
        </p:nvSpPr>
        <p:spPr>
          <a:xfrm>
            <a:off x="813100" y="4995550"/>
            <a:ext cx="1726777" cy="359051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chemeClr val="accent2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00"/>
                </a:solidFill>
                <a:latin typeface="Impact"/>
              </a:rPr>
              <a:t>%เบิกจ่าย</a:t>
            </a:r>
          </a:p>
        </p:txBody>
      </p:sp>
      <p:sp>
        <p:nvSpPr>
          <p:cNvPr id="211" name="Google Shape;211;p22"/>
          <p:cNvSpPr/>
          <p:nvPr/>
        </p:nvSpPr>
        <p:spPr>
          <a:xfrm>
            <a:off x="332813" y="6082250"/>
            <a:ext cx="4182099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sp>
        <p:nvSpPr>
          <p:cNvPr id="212" name="Google Shape;212;p22"/>
          <p:cNvSpPr/>
          <p:nvPr/>
        </p:nvSpPr>
        <p:spPr>
          <a:xfrm>
            <a:off x="6524100" y="4745899"/>
            <a:ext cx="2009700" cy="883800"/>
          </a:xfrm>
          <a:prstGeom prst="bevel">
            <a:avLst>
              <a:gd name="adj" fmla="val 15507"/>
            </a:avLst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FFFF00"/>
                </a:solidFill>
              </a:rPr>
              <a:t>30 โครงการ</a:t>
            </a:r>
            <a:endParaRPr sz="2200" b="1">
              <a:solidFill>
                <a:srgbClr val="FFFF00"/>
              </a:solidFill>
            </a:endParaRPr>
          </a:p>
        </p:txBody>
      </p:sp>
      <p:pic>
        <p:nvPicPr>
          <p:cNvPr id="213" name="Google Shape;213;p22"/>
          <p:cNvPicPr preferRelativeResize="0"/>
          <p:nvPr/>
        </p:nvPicPr>
        <p:blipFill rotWithShape="1">
          <a:blip r:embed="rId5">
            <a:alphaModFix/>
          </a:blip>
          <a:srcRect b="3660"/>
          <a:stretch/>
        </p:blipFill>
        <p:spPr>
          <a:xfrm>
            <a:off x="86444" y="52100"/>
            <a:ext cx="1257900" cy="1096500"/>
          </a:xfrm>
          <a:prstGeom prst="triangle">
            <a:avLst>
              <a:gd name="adj" fmla="val 50000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900"/>
            </a:gs>
            <a:gs pos="100000">
              <a:srgbClr val="FF99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23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1-4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2200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1</a:t>
            </a:r>
            <a:r>
              <a:rPr lang="th" sz="2100" b="1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) โครงการเพิ่มศักยภาพคณะกรรมการกองทุนแม่ของแผ่นดินระดับอำเภอ</a:t>
            </a:r>
            <a:endParaRPr sz="2400" b="1">
              <a:solidFill>
                <a:srgbClr val="0000FF"/>
              </a:solidFill>
            </a:endParaRPr>
          </a:p>
        </p:txBody>
      </p:sp>
      <p:pic>
        <p:nvPicPr>
          <p:cNvPr id="219" name="Google Shape;219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20" name="Google Shape;220;p23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21" name="Google Shape;221;p23"/>
          <p:cNvSpPr txBox="1"/>
          <p:nvPr/>
        </p:nvSpPr>
        <p:spPr>
          <a:xfrm>
            <a:off x="4682100" y="509600"/>
            <a:ext cx="3114957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 dirty="0">
                <a:solidFill>
                  <a:schemeClr val="dk1"/>
                </a:solidFill>
              </a:rPr>
              <a:t>💢 </a:t>
            </a:r>
            <a:r>
              <a:rPr lang="th" sz="1600" b="1" dirty="0">
                <a:solidFill>
                  <a:srgbClr val="0000FF"/>
                </a:solidFill>
              </a:rPr>
              <a:t>ข้อมูล ณ วันที่ </a:t>
            </a:r>
            <a:r>
              <a:rPr lang="th" sz="1700" b="1" dirty="0">
                <a:solidFill>
                  <a:srgbClr val="0000FF"/>
                </a:solidFill>
              </a:rPr>
              <a:t>30 พ.ย. </a:t>
            </a:r>
            <a:r>
              <a:rPr lang="th" sz="1700" b="1" dirty="0" smtClean="0">
                <a:solidFill>
                  <a:srgbClr val="0000FF"/>
                </a:solidFill>
              </a:rPr>
              <a:t>2564</a:t>
            </a:r>
            <a:endParaRPr sz="1700" b="1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dirty="0"/>
          </a:p>
        </p:txBody>
      </p:sp>
      <p:sp>
        <p:nvSpPr>
          <p:cNvPr id="222" name="Google Shape;222;p23"/>
          <p:cNvSpPr txBox="1">
            <a:spLocks noGrp="1"/>
          </p:cNvSpPr>
          <p:nvPr>
            <p:ph type="ctrTitle"/>
          </p:nvPr>
        </p:nvSpPr>
        <p:spPr>
          <a:xfrm>
            <a:off x="1168650" y="101600"/>
            <a:ext cx="66039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2565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23" name="Google Shape;223;p23"/>
          <p:cNvSpPr/>
          <p:nvPr/>
        </p:nvSpPr>
        <p:spPr>
          <a:xfrm>
            <a:off x="4572000" y="6295275"/>
            <a:ext cx="4414431" cy="3222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pic>
        <p:nvPicPr>
          <p:cNvPr id="224" name="Google Shape;224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225" name="Google Shape;225;p23"/>
          <p:cNvSpPr/>
          <p:nvPr/>
        </p:nvSpPr>
        <p:spPr>
          <a:xfrm>
            <a:off x="332824" y="6082250"/>
            <a:ext cx="3795296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graphicFrame>
        <p:nvGraphicFramePr>
          <p:cNvPr id="226" name="Google Shape;226;p23"/>
          <p:cNvGraphicFramePr/>
          <p:nvPr/>
        </p:nvGraphicFramePr>
        <p:xfrm>
          <a:off x="3796363" y="2629600"/>
          <a:ext cx="5190025" cy="2314575"/>
        </p:xfrm>
        <a:graphic>
          <a:graphicData uri="http://schemas.openxmlformats.org/drawingml/2006/table">
            <a:tbl>
              <a:tblPr>
                <a:noFill/>
                <a:tableStyleId>{890B403C-E0E3-42E0-9158-2D63AE804C5A}</a:tableStyleId>
              </a:tblPr>
              <a:tblGrid>
                <a:gridCol w="1573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9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801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187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386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238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4,000.00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3,100.00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77.50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900.00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4,000.00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4,000.00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4,000.00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4,000.00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12,000.00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3,100.00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25.83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8,900.00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27" name="Google Shape;227;p23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2447150"/>
            <a:ext cx="3569949" cy="2772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8" name="Google Shape;228;p23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296900" y="230750"/>
            <a:ext cx="741000" cy="8799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r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900"/>
            </a:gs>
            <a:gs pos="100000">
              <a:srgbClr val="FF99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24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1-4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2200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2)</a:t>
            </a:r>
            <a:r>
              <a:rPr lang="th" sz="2200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200" b="1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โครงการประชุมเชิงปฏิบัติการการจัดทำแผนพัฒนาตำบล</a:t>
            </a:r>
            <a:endParaRPr sz="2200" b="1">
              <a:solidFill>
                <a:srgbClr val="0000FF"/>
              </a:solidFill>
              <a:highlight>
                <a:srgbClr val="FFFF00"/>
              </a:highlight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34" name="Google Shape;234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35" name="Google Shape;235;p24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36" name="Google Shape;236;p24"/>
          <p:cNvSpPr txBox="1"/>
          <p:nvPr/>
        </p:nvSpPr>
        <p:spPr>
          <a:xfrm>
            <a:off x="4675800" y="509600"/>
            <a:ext cx="3121257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 dirty="0">
                <a:solidFill>
                  <a:schemeClr val="dk1"/>
                </a:solidFill>
              </a:rPr>
              <a:t>💢 </a:t>
            </a:r>
            <a:r>
              <a:rPr lang="th" sz="1600" b="1" dirty="0">
                <a:solidFill>
                  <a:srgbClr val="0000FF"/>
                </a:solidFill>
              </a:rPr>
              <a:t>ข้อมูล ณ วันที่ 30 พ</a:t>
            </a:r>
            <a:r>
              <a:rPr lang="th" sz="1700" b="1" dirty="0">
                <a:solidFill>
                  <a:srgbClr val="0000FF"/>
                </a:solidFill>
              </a:rPr>
              <a:t>.ย. 2564</a:t>
            </a:r>
            <a:endParaRPr sz="1600" b="1" dirty="0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dirty="0"/>
          </a:p>
        </p:txBody>
      </p:sp>
      <p:sp>
        <p:nvSpPr>
          <p:cNvPr id="237" name="Google Shape;237;p24"/>
          <p:cNvSpPr txBox="1">
            <a:spLocks noGrp="1"/>
          </p:cNvSpPr>
          <p:nvPr>
            <p:ph type="ctrTitle"/>
          </p:nvPr>
        </p:nvSpPr>
        <p:spPr>
          <a:xfrm>
            <a:off x="1168650" y="101600"/>
            <a:ext cx="66039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2565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38" name="Google Shape;238;p24"/>
          <p:cNvSpPr/>
          <p:nvPr/>
        </p:nvSpPr>
        <p:spPr>
          <a:xfrm>
            <a:off x="4572000" y="6295275"/>
            <a:ext cx="4414431" cy="3222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pic>
        <p:nvPicPr>
          <p:cNvPr id="239" name="Google Shape;239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240" name="Google Shape;240;p24"/>
          <p:cNvSpPr/>
          <p:nvPr/>
        </p:nvSpPr>
        <p:spPr>
          <a:xfrm>
            <a:off x="332824" y="6082250"/>
            <a:ext cx="3795296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graphicFrame>
        <p:nvGraphicFramePr>
          <p:cNvPr id="241" name="Google Shape;241;p24"/>
          <p:cNvGraphicFramePr/>
          <p:nvPr/>
        </p:nvGraphicFramePr>
        <p:xfrm>
          <a:off x="4128125" y="2860588"/>
          <a:ext cx="4848950" cy="2490600"/>
        </p:xfrm>
        <a:graphic>
          <a:graphicData uri="http://schemas.openxmlformats.org/drawingml/2006/table">
            <a:tbl>
              <a:tblPr>
                <a:noFill/>
                <a:tableStyleId>{890B403C-E0E3-42E0-9158-2D63AE804C5A}</a:tableStyleId>
              </a:tblPr>
              <a:tblGrid>
                <a:gridCol w="12610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9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831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843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213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930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44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solidFill>
                            <a:srgbClr val="000099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b="1">
                        <a:solidFill>
                          <a:srgbClr val="000099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solidFill>
                            <a:srgbClr val="000099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78,000.00</a:t>
                      </a:r>
                      <a:endParaRPr>
                        <a:solidFill>
                          <a:srgbClr val="000099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solidFill>
                            <a:srgbClr val="000099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78,000.00</a:t>
                      </a:r>
                      <a:endParaRPr>
                        <a:solidFill>
                          <a:srgbClr val="000099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solidFill>
                            <a:srgbClr val="000099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solidFill>
                          <a:srgbClr val="000099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solidFill>
                            <a:srgbClr val="000099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solidFill>
                          <a:srgbClr val="000099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44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solidFill>
                            <a:srgbClr val="000099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b="1">
                        <a:solidFill>
                          <a:srgbClr val="000099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solidFill>
                            <a:srgbClr val="000099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41,600.00</a:t>
                      </a:r>
                      <a:endParaRPr>
                        <a:solidFill>
                          <a:srgbClr val="000099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solidFill>
                            <a:srgbClr val="000099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solidFill>
                          <a:srgbClr val="000099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solidFill>
                            <a:srgbClr val="000099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solidFill>
                          <a:srgbClr val="000099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solidFill>
                            <a:srgbClr val="000099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41,600.00</a:t>
                      </a:r>
                      <a:endParaRPr>
                        <a:solidFill>
                          <a:srgbClr val="000099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44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solidFill>
                            <a:srgbClr val="000099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b="1">
                        <a:solidFill>
                          <a:srgbClr val="000099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solidFill>
                            <a:srgbClr val="000099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62,400.00</a:t>
                      </a:r>
                      <a:endParaRPr>
                        <a:solidFill>
                          <a:srgbClr val="000099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solidFill>
                            <a:srgbClr val="000099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solidFill>
                          <a:srgbClr val="000099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solidFill>
                            <a:srgbClr val="000099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solidFill>
                          <a:srgbClr val="000099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solidFill>
                            <a:srgbClr val="000099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62,400.00</a:t>
                      </a:r>
                      <a:endParaRPr>
                        <a:solidFill>
                          <a:srgbClr val="000099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44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182,000.00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78,000.00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42.86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104,000.00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42" name="Google Shape;242;p24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16575" y="2403350"/>
            <a:ext cx="3795300" cy="33690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24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296900" y="230750"/>
            <a:ext cx="741000" cy="8799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r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900"/>
            </a:gs>
            <a:gs pos="100000">
              <a:srgbClr val="FF99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25"/>
          <p:cNvSpPr txBox="1">
            <a:spLocks noGrp="1"/>
          </p:cNvSpPr>
          <p:nvPr>
            <p:ph type="subTitle" idx="1"/>
          </p:nvPr>
        </p:nvSpPr>
        <p:spPr>
          <a:xfrm>
            <a:off x="0" y="13414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 b="1">
                <a:solidFill>
                  <a:srgbClr val="000000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1 - 4</a:t>
            </a:r>
            <a:endParaRPr sz="2200">
              <a:solidFill>
                <a:srgbClr val="000000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latin typeface="Sarabun"/>
                <a:ea typeface="Sarabun"/>
                <a:cs typeface="Sarabun"/>
                <a:sym typeface="Sarabun"/>
              </a:rPr>
              <a:t>3)</a:t>
            </a: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</a:t>
            </a: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โครงการสร้างและพัฒนาสัมมาชีพชุมชนในระดับหมู่บ้าน</a:t>
            </a:r>
            <a:endParaRPr sz="2400" b="1">
              <a:solidFill>
                <a:srgbClr val="0000FF"/>
              </a:solidFill>
            </a:endParaRPr>
          </a:p>
        </p:txBody>
      </p:sp>
      <p:pic>
        <p:nvPicPr>
          <p:cNvPr id="249" name="Google Shape;249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49825" y="160125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50" name="Google Shape;250;p25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51" name="Google Shape;251;p25"/>
          <p:cNvSpPr txBox="1"/>
          <p:nvPr/>
        </p:nvSpPr>
        <p:spPr>
          <a:xfrm>
            <a:off x="4677150" y="497175"/>
            <a:ext cx="317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 dirty="0">
                <a:solidFill>
                  <a:schemeClr val="dk1"/>
                </a:solidFill>
              </a:rPr>
              <a:t>💢 </a:t>
            </a:r>
            <a:r>
              <a:rPr lang="th" sz="1600" b="1" dirty="0">
                <a:solidFill>
                  <a:srgbClr val="0000FF"/>
                </a:solidFill>
              </a:rPr>
              <a:t>ข้อมูล ณ วันที่ </a:t>
            </a:r>
            <a:r>
              <a:rPr lang="th" sz="1700" b="1" dirty="0">
                <a:solidFill>
                  <a:srgbClr val="0000FF"/>
                </a:solidFill>
              </a:rPr>
              <a:t>30 พ.ย. </a:t>
            </a:r>
            <a:r>
              <a:rPr lang="th" sz="1700" b="1" dirty="0" smtClean="0">
                <a:solidFill>
                  <a:srgbClr val="0000FF"/>
                </a:solidFill>
              </a:rPr>
              <a:t>2564</a:t>
            </a:r>
            <a:endParaRPr sz="1600" b="1" dirty="0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dirty="0">
              <a:solidFill>
                <a:schemeClr val="dk1"/>
              </a:solidFill>
            </a:endParaRPr>
          </a:p>
        </p:txBody>
      </p:sp>
      <p:sp>
        <p:nvSpPr>
          <p:cNvPr id="252" name="Google Shape;252;p25"/>
          <p:cNvSpPr txBox="1">
            <a:spLocks noGrp="1"/>
          </p:cNvSpPr>
          <p:nvPr>
            <p:ph type="ctrTitle"/>
          </p:nvPr>
        </p:nvSpPr>
        <p:spPr>
          <a:xfrm>
            <a:off x="1092450" y="101600"/>
            <a:ext cx="6756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2565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53" name="Google Shape;253;p25"/>
          <p:cNvSpPr/>
          <p:nvPr/>
        </p:nvSpPr>
        <p:spPr>
          <a:xfrm>
            <a:off x="4713925" y="6218113"/>
            <a:ext cx="4078546" cy="30172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pic>
        <p:nvPicPr>
          <p:cNvPr id="254" name="Google Shape;254;p25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96900" y="230750"/>
            <a:ext cx="741000" cy="8799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55" name="Google Shape;255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256" name="Google Shape;256;p25"/>
          <p:cNvSpPr/>
          <p:nvPr/>
        </p:nvSpPr>
        <p:spPr>
          <a:xfrm>
            <a:off x="332813" y="6082250"/>
            <a:ext cx="4182099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graphicFrame>
        <p:nvGraphicFramePr>
          <p:cNvPr id="257" name="Google Shape;257;p25"/>
          <p:cNvGraphicFramePr/>
          <p:nvPr/>
        </p:nvGraphicFramePr>
        <p:xfrm>
          <a:off x="4220475" y="2934750"/>
          <a:ext cx="4572000" cy="2303250"/>
        </p:xfrm>
        <a:graphic>
          <a:graphicData uri="http://schemas.openxmlformats.org/drawingml/2006/table">
            <a:tbl>
              <a:tblPr>
                <a:noFill/>
                <a:tableStyleId>{890B403C-E0E3-42E0-9158-2D63AE804C5A}</a:tableStyleId>
              </a:tblPr>
              <a:tblGrid>
                <a:gridCol w="1143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7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7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72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572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606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0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solidFill>
                            <a:srgbClr val="0000FF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>
                        <a:solidFill>
                          <a:srgbClr val="0000FF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DFDD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solidFill>
                            <a:srgbClr val="0000FF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96,000.00</a:t>
                      </a:r>
                      <a:endParaRPr sz="1200" b="1">
                        <a:solidFill>
                          <a:srgbClr val="0000FF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DFDD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0000FF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200">
                        <a:solidFill>
                          <a:srgbClr val="0000FF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DFDD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0000FF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200">
                        <a:solidFill>
                          <a:srgbClr val="0000FF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DFDD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0000FF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96,000.00</a:t>
                      </a:r>
                      <a:endParaRPr sz="1200">
                        <a:solidFill>
                          <a:srgbClr val="0000FF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DFD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0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solidFill>
                            <a:srgbClr val="0000FF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200" b="1">
                        <a:solidFill>
                          <a:srgbClr val="0000FF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DFDD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solidFill>
                            <a:srgbClr val="0000FF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48,000.00</a:t>
                      </a:r>
                      <a:endParaRPr sz="1200" b="1">
                        <a:solidFill>
                          <a:srgbClr val="0000FF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DFDD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0000FF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200">
                        <a:solidFill>
                          <a:srgbClr val="0000FF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DFDD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0000FF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200">
                        <a:solidFill>
                          <a:srgbClr val="0000FF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DFDD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0000FF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48,000.00</a:t>
                      </a:r>
                      <a:endParaRPr sz="1200">
                        <a:solidFill>
                          <a:srgbClr val="0000FF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DFD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0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solidFill>
                            <a:srgbClr val="0000FF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200" b="1">
                        <a:solidFill>
                          <a:srgbClr val="0000FF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solidFill>
                            <a:srgbClr val="0000FF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24,000.00</a:t>
                      </a:r>
                      <a:endParaRPr sz="1200" b="1">
                        <a:solidFill>
                          <a:srgbClr val="0000FF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0000FF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200">
                        <a:solidFill>
                          <a:srgbClr val="0000FF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0000FF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200">
                        <a:solidFill>
                          <a:srgbClr val="0000FF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solidFill>
                            <a:srgbClr val="0000FF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24,000.00</a:t>
                      </a:r>
                      <a:endParaRPr sz="1200">
                        <a:solidFill>
                          <a:srgbClr val="0000FF"/>
                        </a:solidFill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06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168,000.00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168,000.00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58" name="Google Shape;258;p25" title="แผนภูมิ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02325" y="2934800"/>
            <a:ext cx="3915675" cy="2303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900"/>
            </a:gs>
            <a:gs pos="100000">
              <a:srgbClr val="FF99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26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1-4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2200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   </a:t>
            </a:r>
            <a:r>
              <a:rPr lang="th" sz="2200" b="1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4) </a:t>
            </a:r>
            <a:r>
              <a:rPr lang="th" sz="2200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200" b="1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โครงการตลาดนัดคนไทยยิ้มได้</a:t>
            </a:r>
            <a:endParaRPr sz="2200" b="1">
              <a:solidFill>
                <a:srgbClr val="0000FF"/>
              </a:solidFill>
              <a:highlight>
                <a:srgbClr val="FFFF00"/>
              </a:highlight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64" name="Google Shape;264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65" name="Google Shape;265;p26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66" name="Google Shape;266;p26"/>
          <p:cNvSpPr txBox="1"/>
          <p:nvPr/>
        </p:nvSpPr>
        <p:spPr>
          <a:xfrm>
            <a:off x="4713925" y="509600"/>
            <a:ext cx="3138275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 dirty="0">
                <a:solidFill>
                  <a:schemeClr val="dk1"/>
                </a:solidFill>
              </a:rPr>
              <a:t>💢 </a:t>
            </a:r>
            <a:r>
              <a:rPr lang="th" sz="1600" b="1" dirty="0">
                <a:solidFill>
                  <a:srgbClr val="0000FF"/>
                </a:solidFill>
              </a:rPr>
              <a:t>ข้อมูล ณ วันที่ </a:t>
            </a:r>
            <a:r>
              <a:rPr lang="th" sz="1700" b="1" dirty="0">
                <a:solidFill>
                  <a:srgbClr val="0000FF"/>
                </a:solidFill>
              </a:rPr>
              <a:t>30 พ.ย. </a:t>
            </a:r>
            <a:r>
              <a:rPr lang="th" sz="1700" b="1" dirty="0" smtClean="0">
                <a:solidFill>
                  <a:srgbClr val="0000FF"/>
                </a:solidFill>
              </a:rPr>
              <a:t>2564</a:t>
            </a:r>
            <a:endParaRPr sz="1700" b="1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dirty="0"/>
          </a:p>
        </p:txBody>
      </p:sp>
      <p:sp>
        <p:nvSpPr>
          <p:cNvPr id="267" name="Google Shape;267;p26"/>
          <p:cNvSpPr txBox="1">
            <a:spLocks noGrp="1"/>
          </p:cNvSpPr>
          <p:nvPr>
            <p:ph type="ctrTitle"/>
          </p:nvPr>
        </p:nvSpPr>
        <p:spPr>
          <a:xfrm>
            <a:off x="1168650" y="101600"/>
            <a:ext cx="65277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2565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68" name="Google Shape;268;p26"/>
          <p:cNvSpPr/>
          <p:nvPr/>
        </p:nvSpPr>
        <p:spPr>
          <a:xfrm>
            <a:off x="4897026" y="6224475"/>
            <a:ext cx="3844992" cy="3222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pic>
        <p:nvPicPr>
          <p:cNvPr id="269" name="Google Shape;269;p26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70" name="Google Shape;270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271" name="Google Shape;271;p26"/>
          <p:cNvSpPr/>
          <p:nvPr/>
        </p:nvSpPr>
        <p:spPr>
          <a:xfrm>
            <a:off x="332813" y="6082250"/>
            <a:ext cx="4182099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graphicFrame>
        <p:nvGraphicFramePr>
          <p:cNvPr id="272" name="Google Shape;272;p26"/>
          <p:cNvGraphicFramePr/>
          <p:nvPr/>
        </p:nvGraphicFramePr>
        <p:xfrm>
          <a:off x="4097875" y="2860550"/>
          <a:ext cx="4762950" cy="2214700"/>
        </p:xfrm>
        <a:graphic>
          <a:graphicData uri="http://schemas.openxmlformats.org/drawingml/2006/table">
            <a:tbl>
              <a:tblPr>
                <a:noFill/>
                <a:tableStyleId>{890B403C-E0E3-42E0-9158-2D63AE804C5A}</a:tableStyleId>
              </a:tblPr>
              <a:tblGrid>
                <a:gridCol w="1290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38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77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18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745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238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8,000.00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8,000.00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78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2,800.00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2,800.00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5,000.00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5,000.00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15,800.00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15,800.00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73" name="Google Shape;273;p26" title="แผนภูมิ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2860550"/>
            <a:ext cx="3793074" cy="22146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r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27"/>
          <p:cNvSpPr txBox="1">
            <a:spLocks noGrp="1"/>
          </p:cNvSpPr>
          <p:nvPr>
            <p:ph type="ctrTitle"/>
          </p:nvPr>
        </p:nvSpPr>
        <p:spPr>
          <a:xfrm>
            <a:off x="311708" y="992767"/>
            <a:ext cx="8520600" cy="273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9" name="Google Shape;279;p27"/>
          <p:cNvSpPr txBox="1">
            <a:spLocks noGrp="1"/>
          </p:cNvSpPr>
          <p:nvPr>
            <p:ph type="subTitle" idx="1"/>
          </p:nvPr>
        </p:nvSpPr>
        <p:spPr>
          <a:xfrm>
            <a:off x="311700" y="3778833"/>
            <a:ext cx="8520600" cy="105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80" name="Google Shape;280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322489"/>
            <a:ext cx="9107425" cy="6038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</TotalTime>
  <Words>1012</Words>
  <Application>Microsoft Office PowerPoint</Application>
  <PresentationFormat>นำเสนอทางหน้าจอ (4:3)</PresentationFormat>
  <Paragraphs>455</Paragraphs>
  <Slides>15</Slides>
  <Notes>15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10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15</vt:i4>
      </vt:variant>
    </vt:vector>
  </HeadingPairs>
  <TitlesOfParts>
    <vt:vector size="26" baseType="lpstr">
      <vt:lpstr>Sarabun</vt:lpstr>
      <vt:lpstr>FreesiaUPC</vt:lpstr>
      <vt:lpstr>Play</vt:lpstr>
      <vt:lpstr>Leelawadee</vt:lpstr>
      <vt:lpstr>Chakra Petch</vt:lpstr>
      <vt:lpstr>BrowalliaUPC</vt:lpstr>
      <vt:lpstr>TH SarabunPSK</vt:lpstr>
      <vt:lpstr>Arial</vt:lpstr>
      <vt:lpstr>Impact</vt:lpstr>
      <vt:lpstr>DilleniaUPC</vt:lpstr>
      <vt:lpstr>Simple Light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😊 SK-WARNING</dc:title>
  <dc:creator>HP</dc:creator>
  <cp:lastModifiedBy>HP</cp:lastModifiedBy>
  <cp:revision>3</cp:revision>
  <dcterms:modified xsi:type="dcterms:W3CDTF">2022-05-10T03:12:04Z</dcterms:modified>
</cp:coreProperties>
</file>