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embeddedFontLst>
    <p:embeddedFont>
      <p:font typeface="BrowalliaUPC" panose="020B0604020202020204" pitchFamily="34" charset="-34"/>
      <p:regular r:id="rId25"/>
      <p:bold r:id="rId26"/>
      <p:italic r:id="rId27"/>
      <p:boldItalic r:id="rId28"/>
    </p:embeddedFont>
    <p:embeddedFont>
      <p:font typeface="DilleniaUPC" panose="02020603050405020304" pitchFamily="18" charset="-34"/>
      <p:regular r:id="rId29"/>
      <p:bold r:id="rId30"/>
      <p:italic r:id="rId31"/>
      <p:boldItalic r:id="rId32"/>
    </p:embeddedFont>
    <p:embeddedFont>
      <p:font typeface="TH SarabunPSK" panose="020B0500040200020003" pitchFamily="34" charset="-34"/>
      <p:regular r:id="rId33"/>
      <p:bold r:id="rId34"/>
      <p:italic r:id="rId35"/>
      <p:boldItalic r:id="rId36"/>
    </p:embeddedFont>
    <p:embeddedFont>
      <p:font typeface="Impact" panose="020B0806030902050204" pitchFamily="34" charset="0"/>
      <p:regular r:id="rId37"/>
    </p:embeddedFont>
    <p:embeddedFont>
      <p:font typeface="Sarabun" panose="020B0604020202020204" charset="-34"/>
      <p:regular r:id="rId38"/>
      <p:bold r:id="rId39"/>
      <p:italic r:id="rId40"/>
      <p:boldItalic r:id="rId41"/>
    </p:embeddedFont>
    <p:embeddedFont>
      <p:font typeface="FreesiaUPC" panose="020B0604020202020204" pitchFamily="34" charset="-34"/>
      <p:regular r:id="rId42"/>
      <p:bold r:id="rId43"/>
      <p:italic r:id="rId44"/>
      <p:boldItalic r:id="rId45"/>
    </p:embeddedFont>
    <p:embeddedFont>
      <p:font typeface="Chakra Petch" panose="020B0604020202020204" charset="-34"/>
      <p:regular r:id="rId46"/>
      <p:bold r:id="rId47"/>
      <p:italic r:id="rId48"/>
      <p:boldItalic r:id="rId49"/>
    </p:embeddedFont>
    <p:embeddedFont>
      <p:font typeface="Leelawadee" panose="020B0502040204020203" pitchFamily="34" charset="-34"/>
      <p:regular r:id="rId50"/>
      <p:bold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FF8DB04-0C2E-4D13-A9B5-0989C088DB48}">
  <a:tblStyle styleId="{3FF8DB04-0C2E-4D13-A9B5-0989C088DB4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62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font" Target="fonts/font23.fntdata"/><Relationship Id="rId50" Type="http://schemas.openxmlformats.org/officeDocument/2006/relationships/font" Target="fonts/font26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5.fntdata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font" Target="fonts/font21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font" Target="fonts/font24.fntdata"/><Relationship Id="rId8" Type="http://schemas.openxmlformats.org/officeDocument/2006/relationships/slide" Target="slides/slide7.xml"/><Relationship Id="rId51" Type="http://schemas.openxmlformats.org/officeDocument/2006/relationships/font" Target="fonts/font27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font" Target="fonts/font22.fntdata"/><Relationship Id="rId20" Type="http://schemas.openxmlformats.org/officeDocument/2006/relationships/slide" Target="slides/slide19.xml"/><Relationship Id="rId41" Type="http://schemas.openxmlformats.org/officeDocument/2006/relationships/font" Target="fonts/font17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49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3255785b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3255785b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b279d40791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b279d40791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b279d40791_9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b279d40791_9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b279d40791_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b279d40791_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b279d40791_9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b279d40791_9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b279d40791_9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b279d40791_9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3c630541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d3c630541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b38574f467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b38574f467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b279d40791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b279d40791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ab89ec0f8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ab89ec0f8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b279d40791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b279d40791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b279d40791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b279d40791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b279d40791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b279d40791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b279d4079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b279d40791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b279d40791_0_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b279d40791_0_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3c630541b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3c630541b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d3c630541b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d3c630541b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de8dae161a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2" name="Google Shape;332;gde8dae161a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de8dae161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Google Shape;347;gde8dae161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de8dae161a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de8dae161a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c3255785bd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c3255785bd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0" y="1322150"/>
            <a:ext cx="9144000" cy="770100"/>
          </a:xfrm>
          <a:prstGeom prst="rect">
            <a:avLst/>
          </a:prstGeom>
          <a:solidFill>
            <a:srgbClr val="00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4700" b="1">
                <a:solidFill>
                  <a:srgbClr val="000099"/>
                </a:solidFill>
                <a:latin typeface="DilleniaUPC"/>
                <a:ea typeface="DilleniaUPC"/>
                <a:cs typeface="DilleniaUPC"/>
                <a:sym typeface="DilleniaUPC"/>
              </a:rPr>
              <a:t>เป้าหมายตัวชี้วัดคำรับรอง/ผลการเบิกจ่ายงบประมาณ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>
            <a:spLocks noGrp="1"/>
          </p:cNvSpPr>
          <p:nvPr>
            <p:ph type="ctrTitle"/>
          </p:nvPr>
        </p:nvSpPr>
        <p:spPr>
          <a:xfrm>
            <a:off x="1144150" y="572321"/>
            <a:ext cx="3631800" cy="6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4713925" y="610400"/>
            <a:ext cx="3047700" cy="432600"/>
          </a:xfrm>
          <a:prstGeom prst="rect">
            <a:avLst/>
          </a:prstGeom>
          <a:solidFill>
            <a:srgbClr val="FAF58C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800" b="1">
              <a:solidFill>
                <a:srgbClr val="0000FF"/>
              </a:solidFill>
            </a:endParaRPr>
          </a:p>
        </p:txBody>
      </p:sp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4501501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60" name="Google Shape;60;p13"/>
          <p:cNvSpPr/>
          <p:nvPr/>
        </p:nvSpPr>
        <p:spPr>
          <a:xfrm>
            <a:off x="736575" y="6065600"/>
            <a:ext cx="3631797" cy="6067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sp>
        <p:nvSpPr>
          <p:cNvPr id="62" name="Google Shape;62;p13"/>
          <p:cNvSpPr/>
          <p:nvPr/>
        </p:nvSpPr>
        <p:spPr>
          <a:xfrm>
            <a:off x="4777350" y="3616150"/>
            <a:ext cx="20754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71.03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63" name="Google Shape;63;p13"/>
          <p:cNvSpPr/>
          <p:nvPr/>
        </p:nvSpPr>
        <p:spPr>
          <a:xfrm>
            <a:off x="660375" y="2224400"/>
            <a:ext cx="3854517" cy="4677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FreesiaUPC"/>
              </a:rPr>
              <a:t>เป้าหมายตัวชี้วัดคำรับรอง</a:t>
            </a:r>
          </a:p>
        </p:txBody>
      </p:sp>
      <p:sp>
        <p:nvSpPr>
          <p:cNvPr id="64" name="Google Shape;64;p13"/>
          <p:cNvSpPr/>
          <p:nvPr/>
        </p:nvSpPr>
        <p:spPr>
          <a:xfrm rot="5400000" flipH="1">
            <a:off x="7369825" y="320946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7277813" y="3949550"/>
            <a:ext cx="1404139" cy="346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ผลเบิกจ่าย</a:t>
            </a: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pic>
        <p:nvPicPr>
          <p:cNvPr id="67" name="Google Shape;6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3175" y="2844575"/>
            <a:ext cx="3854525" cy="30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 rot="-5400000">
            <a:off x="-1087161" y="4162139"/>
            <a:ext cx="2991871" cy="4112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lt1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chemeClr val="accent6"/>
                </a:solidFill>
                <a:latin typeface="Leelawadee"/>
              </a:rPr>
              <a:t>ค่าคะแนน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B0000"/>
            </a:gs>
            <a:gs pos="100000">
              <a:srgbClr val="540303"/>
            </a:gs>
          </a:gsLst>
          <a:lin ang="5400012" scaled="0"/>
        </a:gra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0" y="1372813"/>
            <a:ext cx="9035400" cy="9681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7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ผลการเบิกจ่ายรวม  : งบประมาณปี พ.ศ. 2564 ไตรมาส 1-4</a:t>
            </a:r>
            <a:endParaRPr sz="27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20124D"/>
                </a:solidFill>
                <a:latin typeface="Sarabun"/>
                <a:ea typeface="Sarabun"/>
                <a:cs typeface="Sarabun"/>
                <a:sym typeface="Sarabun"/>
              </a:rPr>
              <a:t>งบบริหาร + งบแผนงานโครงการตามแผนปฏิบัติราชการ พช.</a:t>
            </a:r>
            <a:endParaRPr sz="2500" b="1">
              <a:solidFill>
                <a:srgbClr val="20124D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9450" y="2069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4713925" y="686600"/>
            <a:ext cx="3385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700">
                <a:solidFill>
                  <a:schemeClr val="dk1"/>
                </a:solidFill>
              </a:rPr>
              <a:t>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77" name="Google Shape;77;p14"/>
          <p:cNvSpPr/>
          <p:nvPr/>
        </p:nvSpPr>
        <p:spPr>
          <a:xfrm>
            <a:off x="4932326" y="63174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78" name="Google Shape;78;p14"/>
          <p:cNvGraphicFramePr/>
          <p:nvPr/>
        </p:nvGraphicFramePr>
        <p:xfrm>
          <a:off x="3754263" y="2507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530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5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4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2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84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หน่วยงาน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งบประมาณ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เบิกจ่าย/PO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เบิกได้%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คงเหลือ</a:t>
                      </a:r>
                      <a:endParaRPr sz="13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CECD5"/>
                        </a:gs>
                        <a:gs pos="100000">
                          <a:srgbClr val="93BC81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กลุ่มงานยุทธศาสตร์ฯ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74,720.00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35,220.00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47.14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39,500.00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กลุ่มงานส่งเสริมฯ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1,564,548.70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1,179,548.70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75.39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385,000.00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กลุ่มงานสารสนเทศฯ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44,150.00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1,624,841.50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1,352,597.12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83.24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272,244.38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9FF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713,775.00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595,475.00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83.43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118,300.00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651,525.00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282,824.78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43.41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368,700.22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642,375.00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285,975.00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44.52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356,400.00</a:t>
                      </a:r>
                      <a:endParaRPr sz="1200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dash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5,315,935.20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3,775,790.60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71.03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5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1,540,144.60</a:t>
                      </a:r>
                      <a:endParaRPr sz="115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C2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9" name="Google Shape;79;p1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80" name="Google Shape;80;p14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03175" y="151400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81" name="Google Shape;81;p14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3325"/>
            <a:ext cx="3500775" cy="351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83" name="Google Shape;83;p14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5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897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sz="25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269999" lvl="0" indent="85725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5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ยอดรวมงบบริหาร </a:t>
            </a: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89" name="Google Shape;8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74701" y="21857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0" name="Google Shape;90;p15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91" name="Google Shape;91;p15"/>
          <p:cNvGraphicFramePr/>
          <p:nvPr/>
        </p:nvGraphicFramePr>
        <p:xfrm>
          <a:off x="4113450" y="2562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76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3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9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1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กลุ่มงานประสานฯ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1,619,841.50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1,347,597.12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83.19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272,244.38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63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เมืองสมุทรสาคร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73,125.00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61,125.00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83.59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12,000.00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กระทุ่มแบน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55,725.00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42,424.78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76.13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13,300.22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บ้านแพ้ว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57,375.00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47,075.00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82.05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10,300.00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CF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34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รวม</a:t>
                      </a:r>
                      <a:endParaRPr sz="12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1,806,066.50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1,498,221.90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82.95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Chakra Petch"/>
                          <a:ea typeface="Chakra Petch"/>
                          <a:cs typeface="Chakra Petch"/>
                          <a:sym typeface="Chakra Petch"/>
                        </a:rPr>
                        <a:t>307,844.60</a:t>
                      </a:r>
                      <a:endParaRPr sz="1100" b="1">
                        <a:latin typeface="Chakra Petch"/>
                        <a:ea typeface="Chakra Petch"/>
                        <a:cs typeface="Chakra Petch"/>
                        <a:sym typeface="Chakra Petch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" name="Google Shape;92;p15"/>
          <p:cNvSpPr txBox="1"/>
          <p:nvPr/>
        </p:nvSpPr>
        <p:spPr>
          <a:xfrm>
            <a:off x="4713925" y="610400"/>
            <a:ext cx="31749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/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93" name="Google Shape;93;p15"/>
          <p:cNvSpPr/>
          <p:nvPr/>
        </p:nvSpPr>
        <p:spPr>
          <a:xfrm>
            <a:off x="5021838" y="6245550"/>
            <a:ext cx="3737763" cy="34042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94" name="Google Shape;94;p1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1800" y="2571050"/>
            <a:ext cx="3631800" cy="3270950"/>
          </a:xfrm>
          <a:prstGeom prst="rect">
            <a:avLst/>
          </a:prstGeom>
          <a:noFill/>
          <a:ln>
            <a:noFill/>
          </a:ln>
          <a:effectLst>
            <a:outerShdw blurRad="457200" dist="152400" dir="5820000" algn="bl" rotWithShape="0">
              <a:srgbClr val="0000FF">
                <a:alpha val="77000"/>
              </a:srgbClr>
            </a:outerShdw>
          </a:effectLst>
        </p:spPr>
      </p:pic>
      <p:sp>
        <p:nvSpPr>
          <p:cNvPr id="95" name="Google Shape;95;p15"/>
          <p:cNvSpPr/>
          <p:nvPr/>
        </p:nvSpPr>
        <p:spPr>
          <a:xfrm>
            <a:off x="481650" y="6065600"/>
            <a:ext cx="3631797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96" name="Google Shape;96;p1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97" name="Google Shape;9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98" name="Google Shape;98;p15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1020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179999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ค่าซ่อมแซมครุภัณฑ์สำนักงาน/ยานพาหนะ</a:t>
            </a:r>
            <a:r>
              <a:rPr lang="th" sz="3100">
                <a:solidFill>
                  <a:srgbClr val="0000FF"/>
                </a:solidFill>
                <a:latin typeface="TH SarabunPSK"/>
                <a:ea typeface="TH SarabunPSK"/>
                <a:cs typeface="TH SarabunPSK"/>
                <a:sym typeface="TH SarabunPSK"/>
              </a:rPr>
              <a:t> </a:t>
            </a:r>
            <a:endParaRPr sz="4100">
              <a:solidFill>
                <a:srgbClr val="0000FF"/>
              </a:solidFill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81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4713925" y="610400"/>
            <a:ext cx="30861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07" name="Google Shape;107;p16"/>
          <p:cNvSpPr/>
          <p:nvPr/>
        </p:nvSpPr>
        <p:spPr>
          <a:xfrm>
            <a:off x="4713926" y="6241275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08" name="Google Shape;108;p16"/>
          <p:cNvGraphicFramePr/>
          <p:nvPr/>
        </p:nvGraphicFramePr>
        <p:xfrm>
          <a:off x="4117063" y="24891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9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3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6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อำเภอ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15.38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6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9,750.00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45,740.00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40,054.00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87.57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5,686.00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9" name="Google Shape;109;p1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7700" y="2489150"/>
            <a:ext cx="3631800" cy="3086600"/>
          </a:xfrm>
          <a:prstGeom prst="rect">
            <a:avLst/>
          </a:prstGeom>
          <a:noFill/>
          <a:ln>
            <a:noFill/>
          </a:ln>
          <a:effectLst>
            <a:outerShdw blurRad="385763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10" name="Google Shape;110;p1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12" name="Google Shape;11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13" name="Google Shape;113;p16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subTitle" idx="1"/>
          </p:nvPr>
        </p:nvSpPr>
        <p:spPr>
          <a:xfrm>
            <a:off x="70525" y="1253048"/>
            <a:ext cx="8991300" cy="10299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ค่าวัสดุสำนักงาน/วัสดุคอมพิวเตอร์ 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19" name="Google Shape;11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0" name="Google Shape;120;p17"/>
          <p:cNvSpPr txBox="1">
            <a:spLocks noGrp="1"/>
          </p:cNvSpPr>
          <p:nvPr>
            <p:ph type="ctrTitle"/>
          </p:nvPr>
        </p:nvSpPr>
        <p:spPr>
          <a:xfrm>
            <a:off x="1144143" y="3909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21" name="Google Shape;121;p17"/>
          <p:cNvSpPr txBox="1"/>
          <p:nvPr/>
        </p:nvSpPr>
        <p:spPr>
          <a:xfrm>
            <a:off x="4713925" y="6866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800" b="1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23" name="Google Shape;123;p17"/>
          <p:cNvGraphicFramePr/>
          <p:nvPr/>
        </p:nvGraphicFramePr>
        <p:xfrm>
          <a:off x="4246919" y="2777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0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7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5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71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0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10,875.00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46,875.00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4" name="Google Shape;124;p1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25" name="Google Shape;125;p1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5025" y="2830725"/>
            <a:ext cx="3904674" cy="2818376"/>
          </a:xfrm>
          <a:prstGeom prst="rect">
            <a:avLst/>
          </a:prstGeom>
          <a:noFill/>
          <a:ln>
            <a:noFill/>
          </a:ln>
          <a:effectLst>
            <a:outerShdw blurRad="57150" dist="19050" dir="105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26" name="Google Shape;126;p1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27" name="Google Shape;12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6620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28" name="Google Shape;128;p17"/>
          <p:cNvSpPr txBox="1">
            <a:spLocks noGrp="1"/>
          </p:cNvSpPr>
          <p:nvPr>
            <p:ph type="ctrTitle"/>
          </p:nvPr>
        </p:nvSpPr>
        <p:spPr>
          <a:xfrm>
            <a:off x="1285675" y="177800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subTitle" idx="1"/>
          </p:nvPr>
        </p:nvSpPr>
        <p:spPr>
          <a:xfrm>
            <a:off x="70525" y="1253050"/>
            <a:ext cx="8991300" cy="1013400"/>
          </a:xfrm>
          <a:prstGeom prst="rect">
            <a:avLst/>
          </a:prstGeom>
          <a:solidFill>
            <a:srgbClr val="FFFF00"/>
          </a:solidFill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3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ค่าน้ำมันเชื้อเพลิง  </a:t>
            </a:r>
            <a:endParaRPr sz="23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34" name="Google Shape;13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16625" y="2131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35" name="Google Shape;135;p18"/>
          <p:cNvSpPr txBox="1">
            <a:spLocks noGrp="1"/>
          </p:cNvSpPr>
          <p:nvPr>
            <p:ph type="ctrTitle"/>
          </p:nvPr>
        </p:nvSpPr>
        <p:spPr>
          <a:xfrm>
            <a:off x="1144143" y="279387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36" name="Google Shape;136;p18"/>
          <p:cNvSpPr txBox="1"/>
          <p:nvPr/>
        </p:nvSpPr>
        <p:spPr>
          <a:xfrm>
            <a:off x="4713925" y="575049"/>
            <a:ext cx="30477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37" name="Google Shape;137;p18"/>
          <p:cNvSpPr/>
          <p:nvPr/>
        </p:nvSpPr>
        <p:spPr>
          <a:xfrm>
            <a:off x="4713926" y="62530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38" name="Google Shape;138;p18"/>
          <p:cNvGraphicFramePr/>
          <p:nvPr/>
        </p:nvGraphicFramePr>
        <p:xfrm>
          <a:off x="4495800" y="27134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22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1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5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1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63.35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7,500.00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5,100.00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52.94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6,750.00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3,450.00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51.11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38,450.00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25,750.00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66.97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12,700.00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39" name="Google Shape;139;p1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4250" y="2713500"/>
            <a:ext cx="4007626" cy="3168701"/>
          </a:xfrm>
          <a:prstGeom prst="rect">
            <a:avLst/>
          </a:prstGeom>
          <a:noFill/>
          <a:ln>
            <a:noFill/>
          </a:ln>
          <a:effectLst>
            <a:outerShdw blurRad="57150" dist="19050" dir="792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40" name="Google Shape;140;p1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41" name="Google Shape;141;p1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42" name="Google Shape;142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ค่าสาธารณูปโภค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49" name="Google Shape;14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0" name="Google Shape;150;p1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153" name="Google Shape;153;p19"/>
          <p:cNvGraphicFramePr/>
          <p:nvPr/>
        </p:nvGraphicFramePr>
        <p:xfrm>
          <a:off x="4212449" y="26155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47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8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2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กลุ่มงานประสานฯ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84,170.46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78.12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23,579.54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12,250.00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9,250.00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75.51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6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108,420.46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78.57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29,579.54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rgbClr val="DFE9FB"/>
                        </a:gs>
                        <a:gs pos="100000">
                          <a:srgbClr val="6E9BE7"/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54" name="Google Shape;154;p19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125" y="2615525"/>
            <a:ext cx="3833524" cy="3222824"/>
          </a:xfrm>
          <a:prstGeom prst="rect">
            <a:avLst/>
          </a:prstGeom>
          <a:noFill/>
          <a:ln>
            <a:noFill/>
          </a:ln>
          <a:effectLst>
            <a:outerShdw blurRad="371475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155" name="Google Shape;155;p1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56" name="Google Shape;156;p19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57" name="Google Shape;157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58" name="Google Shape;158;p19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C4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 txBox="1">
            <a:spLocks noGrp="1"/>
          </p:cNvSpPr>
          <p:nvPr>
            <p:ph type="subTitle" idx="1"/>
          </p:nvPr>
        </p:nvSpPr>
        <p:spPr>
          <a:xfrm>
            <a:off x="76350" y="1222676"/>
            <a:ext cx="8991300" cy="1077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0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5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5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5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4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ค่าตอบแทนผู้นำ อช.  </a:t>
            </a:r>
            <a:endParaRPr sz="24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5737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5" name="Google Shape;165;p2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66" name="Google Shape;166;p20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4673275" y="6247900"/>
            <a:ext cx="4168012" cy="3000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68" name="Google Shape;168;p2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169" name="Google Shape;169;p2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70" name="Google Shape;17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171" name="Google Shape;171;p20"/>
          <p:cNvSpPr txBox="1">
            <a:spLocks noGrp="1"/>
          </p:cNvSpPr>
          <p:nvPr>
            <p:ph type="ctrTitle"/>
          </p:nvPr>
        </p:nvSpPr>
        <p:spPr>
          <a:xfrm>
            <a:off x="1344300" y="141175"/>
            <a:ext cx="6645900" cy="432600"/>
          </a:xfrm>
          <a:prstGeom prst="rect">
            <a:avLst/>
          </a:prstGeom>
          <a:effectLst>
            <a:outerShdw dist="28575" algn="bl" rotWithShape="0">
              <a:schemeClr val="lt1"/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ระบบแจ้งเตือนการเบิกจ่ายงบประมาณ พ.ศ. 2564</a:t>
            </a:r>
            <a:endParaRPr sz="2200" b="1"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172" name="Google Shape;172;p2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" y="2778301"/>
            <a:ext cx="3993276" cy="246917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graphicFrame>
        <p:nvGraphicFramePr>
          <p:cNvPr id="173" name="Google Shape;173;p20"/>
          <p:cNvGraphicFramePr/>
          <p:nvPr/>
        </p:nvGraphicFramePr>
        <p:xfrm>
          <a:off x="4472225" y="2778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08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7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5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หน่วยเบิก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5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21,000.00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AF5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66.67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91425" marB="91425" anchor="b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ip dir="l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48208"/>
            </a:gs>
            <a:gs pos="100000">
              <a:srgbClr val="703E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1"/>
          <p:cNvSpPr txBox="1">
            <a:spLocks noGrp="1"/>
          </p:cNvSpPr>
          <p:nvPr>
            <p:ph type="subTitle" idx="1"/>
          </p:nvPr>
        </p:nvSpPr>
        <p:spPr>
          <a:xfrm>
            <a:off x="76350" y="1222683"/>
            <a:ext cx="8991300" cy="1035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150" dist="19050" dir="5400000" algn="bl" rotWithShape="0">
              <a:srgbClr val="0000FF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ผลการเบิกจ่ายงบประมาณ พ.ศ. 2564 ไตรมาส 1-4 : </a:t>
            </a:r>
            <a:endParaRPr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งบบริหาร</a:t>
            </a:r>
            <a:r>
              <a:rPr lang="th" sz="2300"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300">
                <a:solidFill>
                  <a:srgbClr val="FF0000"/>
                </a:solidFill>
                <a:latin typeface="Sarabun"/>
                <a:ea typeface="Sarabun"/>
                <a:cs typeface="Sarabun"/>
                <a:sym typeface="Sarabun"/>
              </a:rPr>
              <a:t>➤</a:t>
            </a:r>
            <a:r>
              <a:rPr lang="th" sz="2200" b="1">
                <a:solidFill>
                  <a:srgbClr val="980000"/>
                </a:solidFill>
                <a:latin typeface="Sarabun"/>
                <a:ea typeface="Sarabun"/>
                <a:cs typeface="Sarabun"/>
                <a:sym typeface="Sarabun"/>
              </a:rPr>
              <a:t>กลุ่มงานประสานฯ</a:t>
            </a: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79" name="Google Shape;17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29975" y="1057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0" name="Google Shape;180;p2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713925" y="534200"/>
            <a:ext cx="3198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182" name="Google Shape;182;p21"/>
          <p:cNvSpPr txBox="1">
            <a:spLocks noGrp="1"/>
          </p:cNvSpPr>
          <p:nvPr>
            <p:ph type="ctrTitle"/>
          </p:nvPr>
        </p:nvSpPr>
        <p:spPr>
          <a:xfrm>
            <a:off x="940050" y="101600"/>
            <a:ext cx="68910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00"/>
                </a:solidFill>
                <a:highlight>
                  <a:srgbClr val="FFFF00"/>
                </a:highlight>
              </a:rPr>
              <a:t>ระบบแจ้งเตือนการเบิกจ่ายงบประมาณ พ.ศ. 2564 </a:t>
            </a:r>
            <a:endParaRPr sz="2200" b="1">
              <a:solidFill>
                <a:srgbClr val="FF0000"/>
              </a:solidFill>
              <a:highlight>
                <a:srgbClr val="FFFF00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4943976" y="6361787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184" name="Google Shape;184;p21"/>
          <p:cNvSpPr/>
          <p:nvPr/>
        </p:nvSpPr>
        <p:spPr>
          <a:xfrm>
            <a:off x="481650" y="6273203"/>
            <a:ext cx="3171529" cy="432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graphicFrame>
        <p:nvGraphicFramePr>
          <p:cNvPr id="185" name="Google Shape;185;p21"/>
          <p:cNvGraphicFramePr/>
          <p:nvPr/>
        </p:nvGraphicFramePr>
        <p:xfrm>
          <a:off x="3503263" y="249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235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1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46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โครงการ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/>
                        <a:t>งบประมาณ</a:t>
                      </a:r>
                      <a:endParaRPr sz="1200"/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ค่าวัสดุสำนักงาน/วัสดุคอมพิวเตอร์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14,250.00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ค่าซ่อมแซมครุภัณฑ์สำนักงาน/ยานพาหนะ 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19,740.00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19,554.00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99.06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186.00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ค่าน้ำมันเชื้อเพลิง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19,100.00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ค่าสาธารณูปโภค (จังหวัด)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107,750.00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101,481.14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94.18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6,268.86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ค่าจ้างเหมาพนักงานเอกชน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236,221.50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180,221.50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76.29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ค่าเช่าบ้านข้าราชการ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583,425.00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563,170.48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96.53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20,254.52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ค่าใช้จ่ายในการเดินทางไปราชการ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315,900.00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240,950.00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76.27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74,950.00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ค่าใช้จ่ายสำรอง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140,415.00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50,370.00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35.87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90,045.00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ค่าล่วงเวลา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1,500.00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ค่าตอบแทน อสพ.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135,000.00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120,000.00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88.89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15,000.00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44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ค่าขนย้าย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8,910.00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ค่าเบี้ยประกันภัยรถยนต์ราชการ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-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3,140.00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72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ค่าพาหนะโครงการส่วนกลาง </a:t>
                      </a:r>
                      <a:r>
                        <a:rPr lang="th" sz="9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(8 โครงการ)</a:t>
                      </a:r>
                      <a:endParaRPr sz="7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34,490.00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29,590.00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85.79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4,900.00</a:t>
                      </a:r>
                      <a:endParaRPr sz="11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CFE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8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1,619,841.50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1,347,597.12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83.19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0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272,244.38</a:t>
                      </a:r>
                      <a:endParaRPr sz="10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pic>
        <p:nvPicPr>
          <p:cNvPr id="186" name="Google Shape;186;p2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187" name="Google Shape;187;p21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491400"/>
            <a:ext cx="3198450" cy="3540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 txBox="1">
            <a:spLocks noGrp="1"/>
          </p:cNvSpPr>
          <p:nvPr>
            <p:ph type="subTitle" idx="1"/>
          </p:nvPr>
        </p:nvSpPr>
        <p:spPr>
          <a:xfrm>
            <a:off x="0" y="11019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194" name="Google Shape;19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36575" y="1016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95" name="Google Shape;195;p2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6" name="Google Shape;196;p22"/>
          <p:cNvSpPr txBox="1"/>
          <p:nvPr/>
        </p:nvSpPr>
        <p:spPr>
          <a:xfrm>
            <a:off x="4713925" y="534200"/>
            <a:ext cx="31065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pic>
        <p:nvPicPr>
          <p:cNvPr id="197" name="Google Shape;197;p22" title="แผนภูมิ"/>
          <p:cNvPicPr preferRelativeResize="0"/>
          <p:nvPr/>
        </p:nvPicPr>
        <p:blipFill rotWithShape="1">
          <a:blip r:embed="rId4">
            <a:alphaModFix/>
          </a:blip>
          <a:srcRect t="4091" b="3126"/>
          <a:stretch/>
        </p:blipFill>
        <p:spPr>
          <a:xfrm>
            <a:off x="557850" y="1674300"/>
            <a:ext cx="8088075" cy="4745238"/>
          </a:xfrm>
          <a:prstGeom prst="rect">
            <a:avLst/>
          </a:prstGeom>
          <a:noFill/>
          <a:ln>
            <a:noFill/>
          </a:ln>
          <a:effectLst>
            <a:outerShdw blurRad="285750" dist="133350" dir="5400000" algn="bl" rotWithShape="0">
              <a:srgbClr val="000000">
                <a:alpha val="23000"/>
              </a:srgbClr>
            </a:outerShdw>
          </a:effectLst>
        </p:spPr>
      </p:pic>
      <p:sp>
        <p:nvSpPr>
          <p:cNvPr id="198" name="Google Shape;198;p22"/>
          <p:cNvSpPr txBox="1">
            <a:spLocks noGrp="1"/>
          </p:cNvSpPr>
          <p:nvPr>
            <p:ph type="ctrTitle"/>
          </p:nvPr>
        </p:nvSpPr>
        <p:spPr>
          <a:xfrm>
            <a:off x="1016250" y="101600"/>
            <a:ext cx="6684900" cy="432600"/>
          </a:xfrm>
          <a:prstGeom prst="rect">
            <a:avLst/>
          </a:prstGeom>
          <a:effectLst>
            <a:outerShdw blurRad="28575" dist="28575" algn="bl" rotWithShape="0">
              <a:schemeClr val="lt1">
                <a:alpha val="81000"/>
              </a:schemeClr>
            </a:outerShdw>
          </a:effectLst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199" name="Google Shape;199;p22"/>
          <p:cNvSpPr/>
          <p:nvPr/>
        </p:nvSpPr>
        <p:spPr>
          <a:xfrm>
            <a:off x="557850" y="6526575"/>
            <a:ext cx="2468321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Play"/>
              </a:rPr>
              <a:t>strong together</a:t>
            </a:r>
          </a:p>
        </p:txBody>
      </p:sp>
      <p:sp>
        <p:nvSpPr>
          <p:cNvPr id="200" name="Google Shape;200;p22"/>
          <p:cNvSpPr/>
          <p:nvPr/>
        </p:nvSpPr>
        <p:spPr>
          <a:xfrm>
            <a:off x="5772578" y="6526575"/>
            <a:ext cx="2873359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00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01" name="Google Shape;201;p22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225"/>
            <a:ext cx="748800" cy="8892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02" name="Google Shape;202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08" name="Google Shape;208;p23"/>
          <p:cNvSpPr txBox="1">
            <a:spLocks noGrp="1"/>
          </p:cNvSpPr>
          <p:nvPr>
            <p:ph type="ctrTitle"/>
          </p:nvPr>
        </p:nvSpPr>
        <p:spPr>
          <a:xfrm>
            <a:off x="1144143" y="3147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09" name="Google Shape;209;p23"/>
          <p:cNvSpPr txBox="1"/>
          <p:nvPr/>
        </p:nvSpPr>
        <p:spPr>
          <a:xfrm>
            <a:off x="4713925" y="610400"/>
            <a:ext cx="311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10" name="Google Shape;210;p23"/>
          <p:cNvSpPr txBox="1">
            <a:spLocks noGrp="1"/>
          </p:cNvSpPr>
          <p:nvPr>
            <p:ph type="ctrTitle"/>
          </p:nvPr>
        </p:nvSpPr>
        <p:spPr>
          <a:xfrm>
            <a:off x="1168650" y="177800"/>
            <a:ext cx="6384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11" name="Google Shape;211;p23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179501" y="217250"/>
            <a:ext cx="633600" cy="7527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12" name="Google Shape;21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858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sp>
        <p:nvSpPr>
          <p:cNvPr id="213" name="Google Shape;213;p23"/>
          <p:cNvSpPr txBox="1">
            <a:spLocks noGrp="1"/>
          </p:cNvSpPr>
          <p:nvPr>
            <p:ph type="subTitle" idx="1"/>
          </p:nvPr>
        </p:nvSpPr>
        <p:spPr>
          <a:xfrm>
            <a:off x="0" y="1254388"/>
            <a:ext cx="9144000" cy="5319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ภาพรวม ไตรมาส 1-4</a:t>
            </a:r>
            <a:endParaRPr sz="2200" b="1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sp>
        <p:nvSpPr>
          <p:cNvPr id="214" name="Google Shape;214;p23"/>
          <p:cNvSpPr/>
          <p:nvPr/>
        </p:nvSpPr>
        <p:spPr>
          <a:xfrm>
            <a:off x="624075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37 โครงการ</a:t>
            </a:r>
            <a:endParaRPr sz="2200" b="1"/>
          </a:p>
        </p:txBody>
      </p:sp>
      <p:sp>
        <p:nvSpPr>
          <p:cNvPr id="215" name="Google Shape;215;p23"/>
          <p:cNvSpPr txBox="1"/>
          <p:nvPr/>
        </p:nvSpPr>
        <p:spPr>
          <a:xfrm>
            <a:off x="2571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3,509,868.70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3500">
              <a:solidFill>
                <a:srgbClr val="FF00FF"/>
              </a:solidFill>
            </a:endParaRPr>
          </a:p>
        </p:txBody>
      </p:sp>
      <p:sp>
        <p:nvSpPr>
          <p:cNvPr id="216" name="Google Shape;216;p23"/>
          <p:cNvSpPr/>
          <p:nvPr/>
        </p:nvSpPr>
        <p:spPr>
          <a:xfrm>
            <a:off x="3519500" y="2159825"/>
            <a:ext cx="20097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เบิกจ่ายแล้ว</a:t>
            </a:r>
            <a:endParaRPr sz="2200" b="1"/>
          </a:p>
        </p:txBody>
      </p:sp>
      <p:sp>
        <p:nvSpPr>
          <p:cNvPr id="217" name="Google Shape;217;p23"/>
          <p:cNvSpPr txBox="1"/>
          <p:nvPr/>
        </p:nvSpPr>
        <p:spPr>
          <a:xfrm>
            <a:off x="319562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2,277,568.70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18" name="Google Shape;218;p23"/>
          <p:cNvSpPr/>
          <p:nvPr/>
        </p:nvSpPr>
        <p:spPr>
          <a:xfrm>
            <a:off x="6457950" y="2159825"/>
            <a:ext cx="1890600" cy="1207200"/>
          </a:xfrm>
          <a:prstGeom prst="bevel">
            <a:avLst>
              <a:gd name="adj" fmla="val 12500"/>
            </a:avLst>
          </a:prstGeom>
          <a:solidFill>
            <a:srgbClr val="FCF8CA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 b="1"/>
              <a:t>คงเหลือ</a:t>
            </a:r>
            <a:endParaRPr sz="2200" b="1"/>
          </a:p>
        </p:txBody>
      </p:sp>
      <p:sp>
        <p:nvSpPr>
          <p:cNvPr id="219" name="Google Shape;219;p23"/>
          <p:cNvSpPr txBox="1"/>
          <p:nvPr/>
        </p:nvSpPr>
        <p:spPr>
          <a:xfrm>
            <a:off x="6134075" y="3424225"/>
            <a:ext cx="2686200" cy="1077300"/>
          </a:xfrm>
          <a:prstGeom prst="rect">
            <a:avLst/>
          </a:prstGeom>
          <a:solidFill>
            <a:srgbClr val="FFFFB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 b="1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1,232,300.00</a:t>
            </a:r>
            <a:endParaRPr sz="2900" b="1">
              <a:solidFill>
                <a:srgbClr val="FF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900">
                <a:solidFill>
                  <a:srgbClr val="FF00FF"/>
                </a:solidFill>
                <a:latin typeface="Sarabun"/>
                <a:ea typeface="Sarabun"/>
                <a:cs typeface="Sarabun"/>
                <a:sym typeface="Sarabun"/>
              </a:rPr>
              <a:t>บาท</a:t>
            </a:r>
            <a:endParaRPr sz="2900">
              <a:solidFill>
                <a:srgbClr val="FF00FF"/>
              </a:solidFill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21" name="Google Shape;221;p2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sp>
        <p:nvSpPr>
          <p:cNvPr id="222" name="Google Shape;222;p23"/>
          <p:cNvSpPr/>
          <p:nvPr/>
        </p:nvSpPr>
        <p:spPr>
          <a:xfrm>
            <a:off x="2553050" y="4777100"/>
            <a:ext cx="2600700" cy="1038600"/>
          </a:xfrm>
          <a:prstGeom prst="roundRect">
            <a:avLst>
              <a:gd name="adj" fmla="val 45328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th" sz="4600" b="1">
                <a:solidFill>
                  <a:srgbClr val="980000"/>
                </a:solidFill>
              </a:rPr>
              <a:t>64.89%</a:t>
            </a:r>
            <a:endParaRPr sz="3600" b="1">
              <a:solidFill>
                <a:srgbClr val="980000"/>
              </a:solidFill>
            </a:endParaRPr>
          </a:p>
        </p:txBody>
      </p:sp>
      <p:sp>
        <p:nvSpPr>
          <p:cNvPr id="223" name="Google Shape;223;p23"/>
          <p:cNvSpPr/>
          <p:nvPr/>
        </p:nvSpPr>
        <p:spPr>
          <a:xfrm rot="5400000" flipH="1">
            <a:off x="5670725" y="4370413"/>
            <a:ext cx="1096625" cy="1826275"/>
          </a:xfrm>
          <a:prstGeom prst="flowChartOffpageConnector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BrowalliaUPC"/>
              <a:ea typeface="BrowalliaUPC"/>
              <a:cs typeface="BrowalliaUPC"/>
              <a:sym typeface="BrowalliaUPC"/>
            </a:endParaRPr>
          </a:p>
        </p:txBody>
      </p:sp>
      <p:sp>
        <p:nvSpPr>
          <p:cNvPr id="224" name="Google Shape;224;p23"/>
          <p:cNvSpPr/>
          <p:nvPr/>
        </p:nvSpPr>
        <p:spPr>
          <a:xfrm>
            <a:off x="5405400" y="5123325"/>
            <a:ext cx="1726777" cy="35905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chemeClr val="accent2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Impact"/>
              </a:rPr>
              <a:t>%เบิกจ่าย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4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 b="1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     โครงการพัฒนาหมู่บ้านเศรษฐกิจพอเพียง (โคก หนอง นา โมเดล)</a:t>
            </a:r>
            <a:endParaRPr sz="24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</p:txBody>
      </p:sp>
      <p:pic>
        <p:nvPicPr>
          <p:cNvPr id="230" name="Google Shape;2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92375" y="177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1" name="Google Shape;231;p24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32" name="Google Shape;232;p24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33" name="Google Shape;233;p24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34" name="Google Shape;234;p24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0450" y="2607350"/>
            <a:ext cx="3631801" cy="251872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76000"/>
              </a:srgbClr>
            </a:outerShdw>
          </a:effectLst>
        </p:spPr>
      </p:pic>
      <p:sp>
        <p:nvSpPr>
          <p:cNvPr id="235" name="Google Shape;235;p24"/>
          <p:cNvSpPr/>
          <p:nvPr/>
        </p:nvSpPr>
        <p:spPr>
          <a:xfrm>
            <a:off x="4645725" y="6220375"/>
            <a:ext cx="4146746" cy="3286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graphicFrame>
        <p:nvGraphicFramePr>
          <p:cNvPr id="236" name="Google Shape;236;p24"/>
          <p:cNvGraphicFramePr/>
          <p:nvPr/>
        </p:nvGraphicFramePr>
        <p:xfrm>
          <a:off x="4219413" y="2607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2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2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6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1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1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208,000.00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7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7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343,600.00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37" name="Google Shape;237;p24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38" name="Google Shape;238;p24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rot="10800000"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39" name="Google Shape;239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5"/>
          <p:cNvSpPr txBox="1">
            <a:spLocks noGrp="1"/>
          </p:cNvSpPr>
          <p:nvPr>
            <p:ph type="subTitle" idx="1"/>
          </p:nvPr>
        </p:nvSpPr>
        <p:spPr>
          <a:xfrm>
            <a:off x="0" y="14176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/>
              <a:t>   </a:t>
            </a:r>
            <a:r>
              <a:rPr lang="th" sz="2200">
                <a:solidFill>
                  <a:srgbClr val="000000"/>
                </a:solidFill>
              </a:rPr>
              <a:t>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โครงการเพิ่มประสิทธิภาพเครือข่ายกองทุนแม่ของแผ่นดินระดับอำเภอ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45" name="Google Shape;24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6" name="Google Shape;246;p25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47" name="Google Shape;247;p25"/>
          <p:cNvSpPr txBox="1"/>
          <p:nvPr/>
        </p:nvSpPr>
        <p:spPr>
          <a:xfrm>
            <a:off x="4713925" y="534200"/>
            <a:ext cx="31716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48" name="Google Shape;248;p25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49" name="Google Shape;249;p25"/>
          <p:cNvGraphicFramePr/>
          <p:nvPr/>
        </p:nvGraphicFramePr>
        <p:xfrm>
          <a:off x="4351075" y="2591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171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6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48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 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5,400.00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9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50" name="Google Shape;250;p25"/>
          <p:cNvSpPr/>
          <p:nvPr/>
        </p:nvSpPr>
        <p:spPr>
          <a:xfrm>
            <a:off x="4668926" y="6334850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251" name="Google Shape;251;p25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5800" y="2591950"/>
            <a:ext cx="3813451" cy="270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5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53" name="Google Shape;253;p25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179400" y="141175"/>
            <a:ext cx="874500" cy="10386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54" name="Google Shape;25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6"/>
          <p:cNvSpPr txBox="1">
            <a:spLocks noGrp="1"/>
          </p:cNvSpPr>
          <p:nvPr>
            <p:ph type="subTitle" idx="1"/>
          </p:nvPr>
        </p:nvSpPr>
        <p:spPr>
          <a:xfrm>
            <a:off x="0" y="13414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 b="1">
                <a:solidFill>
                  <a:srgbClr val="000000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rgbClr val="000000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โครงการสร้างและพัฒนาสัมมาชีพชุมชนในระดับหมู่บ้าน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60" name="Google Shape;26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49825" y="160125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1" name="Google Shape;261;p26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62" name="Google Shape;262;p26"/>
          <p:cNvSpPr txBox="1"/>
          <p:nvPr/>
        </p:nvSpPr>
        <p:spPr>
          <a:xfrm>
            <a:off x="4713925" y="534200"/>
            <a:ext cx="3042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</p:txBody>
      </p:sp>
      <p:sp>
        <p:nvSpPr>
          <p:cNvPr id="263" name="Google Shape;263;p26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64" name="Google Shape;264;p26"/>
          <p:cNvGraphicFramePr/>
          <p:nvPr/>
        </p:nvGraphicFramePr>
        <p:xfrm>
          <a:off x="4346700" y="2732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14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49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 %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325,000.00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150,000.00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114,300.00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76.20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35,700.00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200,000.00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128,600.00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64.30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71,400.00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9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675,000.00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567,900.00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84.13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107,100.00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65" name="Google Shape;265;p26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900" y="2732750"/>
            <a:ext cx="3812676" cy="2654874"/>
          </a:xfrm>
          <a:prstGeom prst="rect">
            <a:avLst/>
          </a:prstGeom>
          <a:noFill/>
          <a:ln>
            <a:noFill/>
          </a:ln>
          <a:effectLst>
            <a:outerShdw blurRad="400050" dist="19050" dir="5400000" algn="bl" rotWithShape="0">
              <a:srgbClr val="0000FF">
                <a:alpha val="50000"/>
              </a:srgbClr>
            </a:outerShdw>
          </a:effectLst>
        </p:spPr>
      </p:pic>
      <p:sp>
        <p:nvSpPr>
          <p:cNvPr id="266" name="Google Shape;266;p26"/>
          <p:cNvSpPr/>
          <p:nvPr/>
        </p:nvSpPr>
        <p:spPr>
          <a:xfrm>
            <a:off x="4713925" y="6218113"/>
            <a:ext cx="4078546" cy="3017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67" name="Google Shape;267;p26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68" name="Google Shape;268;p26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6900" y="230750"/>
            <a:ext cx="741000" cy="8799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69" name="Google Shape;269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1 - 4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โครงการสัมมนาการเรียนรู้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75" name="Google Shape;27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8650" y="21905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76" name="Google Shape;276;p27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77" name="Google Shape;277;p27"/>
          <p:cNvSpPr txBox="1"/>
          <p:nvPr/>
        </p:nvSpPr>
        <p:spPr>
          <a:xfrm>
            <a:off x="4713925" y="534200"/>
            <a:ext cx="3075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78" name="Google Shape;278;p27"/>
          <p:cNvSpPr txBox="1">
            <a:spLocks noGrp="1"/>
          </p:cNvSpPr>
          <p:nvPr>
            <p:ph type="ctrTitle"/>
          </p:nvPr>
        </p:nvSpPr>
        <p:spPr>
          <a:xfrm>
            <a:off x="12448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graphicFrame>
        <p:nvGraphicFramePr>
          <p:cNvPr id="279" name="Google Shape;279;p27"/>
          <p:cNvGraphicFramePr/>
          <p:nvPr/>
        </p:nvGraphicFramePr>
        <p:xfrm>
          <a:off x="4175625" y="24442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24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9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4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BF4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1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80" name="Google Shape;280;p27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1100" y="2444300"/>
            <a:ext cx="3631799" cy="2907225"/>
          </a:xfrm>
          <a:prstGeom prst="rect">
            <a:avLst/>
          </a:prstGeom>
          <a:noFill/>
          <a:ln>
            <a:noFill/>
          </a:ln>
          <a:effectLst>
            <a:outerShdw blurRad="542925" dist="19050" dir="5400000" algn="bl" rotWithShape="0">
              <a:srgbClr val="0000FF">
                <a:alpha val="60000"/>
              </a:srgbClr>
            </a:outerShdw>
          </a:effectLst>
        </p:spPr>
      </p:pic>
      <p:sp>
        <p:nvSpPr>
          <p:cNvPr id="281" name="Google Shape;281;p27"/>
          <p:cNvSpPr/>
          <p:nvPr/>
        </p:nvSpPr>
        <p:spPr>
          <a:xfrm>
            <a:off x="4775951" y="6241262"/>
            <a:ext cx="4016515" cy="25542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82" name="Google Shape;282;p27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83" name="Google Shape;283;p27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314275" y="219050"/>
            <a:ext cx="728700" cy="865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84" name="Google Shape;284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8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/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 </a:t>
            </a:r>
            <a:r>
              <a:rPr lang="th" sz="2200">
                <a:solidFill>
                  <a:srgbClr val="0000FF"/>
                </a:solidFill>
                <a:latin typeface="Sarabun"/>
                <a:ea typeface="Sarabun"/>
                <a:cs typeface="Sarabun"/>
                <a:sym typeface="Sarabun"/>
              </a:rPr>
              <a:t>โครงการจัดทำแผนพัฒนาวิถีชีวิตเศรษฐกิจพอเพียง</a:t>
            </a:r>
            <a:endParaRPr sz="2200">
              <a:solidFill>
                <a:srgbClr val="0000FF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290" name="Google Shape;29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91" name="Google Shape;291;p28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292" name="Google Shape;292;p28"/>
          <p:cNvSpPr txBox="1"/>
          <p:nvPr/>
        </p:nvSpPr>
        <p:spPr>
          <a:xfrm>
            <a:off x="4713925" y="534200"/>
            <a:ext cx="30978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293" name="Google Shape;293;p28"/>
          <p:cNvSpPr txBox="1">
            <a:spLocks noGrp="1"/>
          </p:cNvSpPr>
          <p:nvPr>
            <p:ph type="ctrTitle"/>
          </p:nvPr>
        </p:nvSpPr>
        <p:spPr>
          <a:xfrm>
            <a:off x="10924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pic>
        <p:nvPicPr>
          <p:cNvPr id="294" name="Google Shape;294;p28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9425" y="2662925"/>
            <a:ext cx="3631801" cy="2678499"/>
          </a:xfrm>
          <a:prstGeom prst="rect">
            <a:avLst/>
          </a:prstGeom>
          <a:noFill/>
          <a:ln>
            <a:noFill/>
          </a:ln>
          <a:effectLst>
            <a:outerShdw blurRad="528638" dist="19050" dir="5400000" algn="bl" rotWithShape="0">
              <a:srgbClr val="0000FF">
                <a:alpha val="50000"/>
              </a:srgbClr>
            </a:outerShdw>
          </a:effectLst>
        </p:spPr>
      </p:pic>
      <p:graphicFrame>
        <p:nvGraphicFramePr>
          <p:cNvPr id="295" name="Google Shape;295;p28"/>
          <p:cNvGraphicFramePr/>
          <p:nvPr/>
        </p:nvGraphicFramePr>
        <p:xfrm>
          <a:off x="4083950" y="266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2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5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3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9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ctr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</a:t>
                      </a: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8,100.00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16,200.00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23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40,500.00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3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3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6" name="Google Shape;296;p28"/>
          <p:cNvSpPr/>
          <p:nvPr/>
        </p:nvSpPr>
        <p:spPr>
          <a:xfrm>
            <a:off x="4508025" y="6266274"/>
            <a:ext cx="4112243" cy="2854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297" name="Google Shape;297;p28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298" name="Google Shape;298;p28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299" name="Google Shape;299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9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</a:t>
            </a: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โครงการเสริมสร้างและพัฒนาผู้นำการเปลี่ยนแปลง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05" name="Google Shape;30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06" name="Google Shape;306;p29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7" name="Google Shape;307;p29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08" name="Google Shape;308;p29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09" name="Google Shape;309;p29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10" name="Google Shape;310;p29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11" name="Google Shape;311;p29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graphicFrame>
        <p:nvGraphicFramePr>
          <p:cNvPr id="312" name="Google Shape;312;p29"/>
          <p:cNvGraphicFramePr/>
          <p:nvPr/>
        </p:nvGraphicFramePr>
        <p:xfrm>
          <a:off x="3467050" y="2586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476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เบิกได้%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51,550.00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 sz="16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26,900.00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9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6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 sz="16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105,350.00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5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5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13" name="Google Shape;313;p29" title="แผนภูมิ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1825" y="2541225"/>
            <a:ext cx="3171525" cy="2377326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14" name="Google Shape;314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โครงการประชุมเชิงปฏิบัติการจัดทำแผนพัฒนาตำบล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20" name="Google Shape;32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21" name="Google Shape;321;p30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2" name="Google Shape;322;p30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23" name="Google Shape;323;p30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24" name="Google Shape;324;p30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25" name="Google Shape;325;p30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26" name="Google Shape;326;p30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27" name="Google Shape;32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28" name="Google Shape;328;p30"/>
          <p:cNvGraphicFramePr/>
          <p:nvPr/>
        </p:nvGraphicFramePr>
        <p:xfrm>
          <a:off x="3720738" y="260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5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7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45,600.00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73.08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165,200.00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90.77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29" name="Google Shape;329;p30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6175" y="2598200"/>
            <a:ext cx="3253851" cy="22955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1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โครงการพัฒนาศักยภาพกลุ่มออมทรัพย์เพื่อการผลิตสู่มาตรฐาน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35" name="Google Shape;335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36" name="Google Shape;336;p31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7" name="Google Shape;337;p31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38" name="Google Shape;338;p31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39" name="Google Shape;339;p31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40" name="Google Shape;340;p31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41" name="Google Shape;341;p31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42" name="Google Shape;34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43" name="Google Shape;343;p31"/>
          <p:cNvGraphicFramePr/>
          <p:nvPr/>
        </p:nvGraphicFramePr>
        <p:xfrm>
          <a:off x="4078638" y="260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9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3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73.08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165,200.00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90.77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44" name="Google Shape;344;p31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0488" y="2617450"/>
            <a:ext cx="3773838" cy="2333490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2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9444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โครงการประชุมเชิงปฏิบัติการ Mobile Clinic สร้างสุขกองทุนชุมชน</a:t>
            </a: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50" name="Google Shape;35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51" name="Google Shape;351;p32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2" name="Google Shape;352;p32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53" name="Google Shape;353;p32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54" name="Google Shape;354;p32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sp>
        <p:nvSpPr>
          <p:cNvPr id="355" name="Google Shape;355;p32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56" name="Google Shape;356;p32"/>
          <p:cNvPicPr preferRelativeResize="0"/>
          <p:nvPr/>
        </p:nvPicPr>
        <p:blipFill rotWithShape="1">
          <a:blip r:embed="rId4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57" name="Google Shape;357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58" name="Google Shape;358;p32"/>
          <p:cNvGraphicFramePr/>
          <p:nvPr/>
        </p:nvGraphicFramePr>
        <p:xfrm>
          <a:off x="4078638" y="2545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9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3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7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85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2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85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73.08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85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165,200.00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90.77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59" name="Google Shape;359;p32" title="แผนภูมิ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4963" y="2573787"/>
            <a:ext cx="3684900" cy="2363650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E29AA"/>
            </a:gs>
            <a:gs pos="100000">
              <a:srgbClr val="1E123D"/>
            </a:gs>
          </a:gsLst>
          <a:lin ang="5400012" scaled="0"/>
        </a:gradFill>
        <a:effectLst/>
      </p:bgPr>
    </p:bg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3"/>
          <p:cNvSpPr txBox="1">
            <a:spLocks noGrp="1"/>
          </p:cNvSpPr>
          <p:nvPr>
            <p:ph type="subTitle" idx="1"/>
          </p:nvPr>
        </p:nvSpPr>
        <p:spPr>
          <a:xfrm>
            <a:off x="0" y="1265225"/>
            <a:ext cx="9144000" cy="864300"/>
          </a:xfrm>
          <a:prstGeom prst="rect">
            <a:avLst/>
          </a:prstGeom>
          <a:solidFill>
            <a:srgbClr val="FFFF00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rPr>
              <a:t>ผลการเบิกจ่าย : ตามแผนปฏิบัติราชการกรม พช. ไตรมาส 1-4</a:t>
            </a:r>
            <a:endParaRPr sz="2200">
              <a:solidFill>
                <a:schemeClr val="dk1"/>
              </a:solidFill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2200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    </a:t>
            </a:r>
            <a:r>
              <a:rPr lang="th" sz="2200" b="1">
                <a:solidFill>
                  <a:srgbClr val="0000FF"/>
                </a:solidFill>
                <a:highlight>
                  <a:srgbClr val="FFFF00"/>
                </a:highlight>
                <a:latin typeface="Sarabun"/>
                <a:ea typeface="Sarabun"/>
                <a:cs typeface="Sarabun"/>
                <a:sym typeface="Sarabun"/>
              </a:rPr>
              <a:t>โครงการตลาดนัดคนไทยยิ้มได้</a:t>
            </a:r>
            <a:endParaRPr sz="2200" b="1">
              <a:solidFill>
                <a:srgbClr val="0000FF"/>
              </a:solidFill>
              <a:highlight>
                <a:srgbClr val="FFFF00"/>
              </a:highlight>
              <a:latin typeface="Sarabun"/>
              <a:ea typeface="Sarabun"/>
              <a:cs typeface="Sarabun"/>
              <a:sym typeface="Sarabu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th" sz="2400">
                <a:solidFill>
                  <a:srgbClr val="0000FF"/>
                </a:solidFill>
              </a:rPr>
              <a:t>   </a:t>
            </a:r>
            <a:endParaRPr sz="2400">
              <a:solidFill>
                <a:srgbClr val="0000FF"/>
              </a:solidFill>
            </a:endParaRPr>
          </a:p>
        </p:txBody>
      </p:sp>
      <p:pic>
        <p:nvPicPr>
          <p:cNvPr id="365" name="Google Shape;3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86325" y="228800"/>
            <a:ext cx="874500" cy="8838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366" name="Google Shape;366;p33"/>
          <p:cNvSpPr txBox="1">
            <a:spLocks noGrp="1"/>
          </p:cNvSpPr>
          <p:nvPr>
            <p:ph type="ctrTitle"/>
          </p:nvPr>
        </p:nvSpPr>
        <p:spPr>
          <a:xfrm>
            <a:off x="1144143" y="238538"/>
            <a:ext cx="3631800" cy="86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3400">
                <a:highlight>
                  <a:srgbClr val="434343"/>
                </a:highlight>
              </a:rPr>
              <a:t>😊 </a:t>
            </a:r>
            <a:r>
              <a:rPr lang="th" sz="3400" b="1">
                <a:solidFill>
                  <a:srgbClr val="FF0000"/>
                </a:solidFill>
                <a:highlight>
                  <a:srgbClr val="434343"/>
                </a:highlight>
                <a:latin typeface="Chakra Petch"/>
                <a:ea typeface="Chakra Petch"/>
                <a:cs typeface="Chakra Petch"/>
                <a:sym typeface="Chakra Petch"/>
              </a:rPr>
              <a:t>SK-WARNING</a:t>
            </a:r>
            <a:endParaRPr sz="3400" b="1">
              <a:solidFill>
                <a:srgbClr val="FF0000"/>
              </a:solidFill>
              <a:highlight>
                <a:srgbClr val="434343"/>
              </a:highlight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7" name="Google Shape;367;p33"/>
          <p:cNvSpPr txBox="1"/>
          <p:nvPr/>
        </p:nvSpPr>
        <p:spPr>
          <a:xfrm>
            <a:off x="4713925" y="534200"/>
            <a:ext cx="3063300" cy="432600"/>
          </a:xfrm>
          <a:prstGeom prst="rect">
            <a:avLst/>
          </a:prstGeom>
          <a:solidFill>
            <a:srgbClr val="00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th" sz="1700">
                <a:solidFill>
                  <a:schemeClr val="dk1"/>
                </a:solidFill>
              </a:rPr>
              <a:t>💢 </a:t>
            </a:r>
            <a:r>
              <a:rPr lang="th" sz="1600" b="1">
                <a:solidFill>
                  <a:srgbClr val="0000FF"/>
                </a:solidFill>
              </a:rPr>
              <a:t>ข้อมูล ณ วันที่ 31 พ.ค.  2564</a:t>
            </a:r>
            <a:endParaRPr sz="1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</p:txBody>
      </p:sp>
      <p:sp>
        <p:nvSpPr>
          <p:cNvPr id="368" name="Google Shape;368;p33"/>
          <p:cNvSpPr txBox="1">
            <a:spLocks noGrp="1"/>
          </p:cNvSpPr>
          <p:nvPr>
            <p:ph type="ctrTitle"/>
          </p:nvPr>
        </p:nvSpPr>
        <p:spPr>
          <a:xfrm>
            <a:off x="1168650" y="101600"/>
            <a:ext cx="6009300" cy="43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th" sz="2200">
                <a:solidFill>
                  <a:srgbClr val="FF00FF"/>
                </a:solidFill>
              </a:rPr>
              <a:t>ระบบแจ้งเตือนการเบิกจ่ายงบประมาณ พ.ศ. 2564</a:t>
            </a:r>
            <a:endParaRPr sz="2200" b="1">
              <a:solidFill>
                <a:srgbClr val="FF00FF"/>
              </a:solidFill>
              <a:latin typeface="Chakra Petch"/>
              <a:ea typeface="Chakra Petch"/>
              <a:cs typeface="Chakra Petch"/>
              <a:sym typeface="Chakra Petch"/>
            </a:endParaRPr>
          </a:p>
        </p:txBody>
      </p:sp>
      <p:sp>
        <p:nvSpPr>
          <p:cNvPr id="369" name="Google Shape;369;p33"/>
          <p:cNvSpPr/>
          <p:nvPr/>
        </p:nvSpPr>
        <p:spPr>
          <a:xfrm>
            <a:off x="4144500" y="6228700"/>
            <a:ext cx="4414431" cy="3222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Chakra Petch"/>
              </a:rPr>
              <a:t>พัฒนาชุมชนจังหวัดสมุทรสาคร</a:t>
            </a:r>
          </a:p>
        </p:txBody>
      </p:sp>
      <p:pic>
        <p:nvPicPr>
          <p:cNvPr id="370" name="Google Shape;370;p33" title="แผนภูมิ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5239" y="2628786"/>
            <a:ext cx="3773850" cy="2310825"/>
          </a:xfrm>
          <a:prstGeom prst="rect">
            <a:avLst/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71" name="Google Shape;371;p33"/>
          <p:cNvSpPr/>
          <p:nvPr/>
        </p:nvSpPr>
        <p:spPr>
          <a:xfrm>
            <a:off x="481650" y="6065600"/>
            <a:ext cx="3171529" cy="60674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00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00FFFF"/>
                </a:solidFill>
                <a:latin typeface="Play"/>
              </a:rPr>
              <a:t>strong together</a:t>
            </a:r>
          </a:p>
        </p:txBody>
      </p:sp>
      <p:pic>
        <p:nvPicPr>
          <p:cNvPr id="372" name="Google Shape;372;p33"/>
          <p:cNvPicPr preferRelativeResize="0"/>
          <p:nvPr/>
        </p:nvPicPr>
        <p:blipFill rotWithShape="1">
          <a:blip r:embed="rId5">
            <a:alphaModFix/>
          </a:blip>
          <a:srcRect l="16519" r="16925"/>
          <a:stretch/>
        </p:blipFill>
        <p:spPr>
          <a:xfrm flipH="1">
            <a:off x="294300" y="243950"/>
            <a:ext cx="718500" cy="853500"/>
          </a:xfrm>
          <a:prstGeom prst="ellipse">
            <a:avLst/>
          </a:prstGeom>
          <a:noFill/>
          <a:ln w="1143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dist="104775" algn="bl" rotWithShape="0">
              <a:schemeClr val="lt1"/>
            </a:outerShdw>
          </a:effectLst>
        </p:spPr>
      </p:pic>
      <p:pic>
        <p:nvPicPr>
          <p:cNvPr id="373" name="Google Shape;373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44300" y="509600"/>
            <a:ext cx="481800" cy="481800"/>
          </a:xfrm>
          <a:prstGeom prst="ellipse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</p:pic>
      <p:graphicFrame>
        <p:nvGraphicFramePr>
          <p:cNvPr id="374" name="Google Shape;374;p33"/>
          <p:cNvGraphicFramePr/>
          <p:nvPr/>
        </p:nvGraphicFramePr>
        <p:xfrm>
          <a:off x="4078638" y="2602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{3FF8DB04-0C2E-4D13-A9B5-0989C088DB48}</a:tableStyleId>
              </a:tblPr>
              <a:tblGrid>
                <a:gridCol w="1323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9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3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8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หน่วยงาน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งบประมาณ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เบิกจ่าย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%เบิก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คงเหลือ</a:t>
                      </a:r>
                      <a:endParaRPr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เมืองสมุทรสาคร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78,000.00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8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กระทุ่มแบน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41,600.00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บ้านแพ้ว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62,400.00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45,600.00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73.08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รวม</a:t>
                      </a:r>
                      <a:endParaRPr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182,000.00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165,200.00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90.77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" sz="1200" b="1">
                          <a:latin typeface="Sarabun"/>
                          <a:ea typeface="Sarabun"/>
                          <a:cs typeface="Sarabun"/>
                          <a:sym typeface="Sarabun"/>
                        </a:rPr>
                        <a:t>16,800.00</a:t>
                      </a:r>
                      <a:endParaRPr sz="1200" b="1">
                        <a:latin typeface="Sarabun"/>
                        <a:ea typeface="Sarabun"/>
                        <a:cs typeface="Sarabun"/>
                        <a:sym typeface="Sarabun"/>
                      </a:endParaRPr>
                    </a:p>
                  </a:txBody>
                  <a:tcPr marL="28575" marR="28575" marT="19050" marB="19050" anchor="b">
                    <a:lnL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r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4"/>
          <p:cNvSpPr txBox="1">
            <a:spLocks noGrp="1"/>
          </p:cNvSpPr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34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81" name="Google Shape;38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575" y="409575"/>
            <a:ext cx="91074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1622</Words>
  <Application>Microsoft Office PowerPoint</Application>
  <PresentationFormat>นำเสนอทางหน้าจอ (4:3)</PresentationFormat>
  <Paragraphs>726</Paragraphs>
  <Slides>22</Slides>
  <Notes>22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10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3" baseType="lpstr">
      <vt:lpstr>BrowalliaUPC</vt:lpstr>
      <vt:lpstr>Play</vt:lpstr>
      <vt:lpstr>DilleniaUPC</vt:lpstr>
      <vt:lpstr>TH SarabunPSK</vt:lpstr>
      <vt:lpstr>Impact</vt:lpstr>
      <vt:lpstr>Arial</vt:lpstr>
      <vt:lpstr>Sarabun</vt:lpstr>
      <vt:lpstr>FreesiaUPC</vt:lpstr>
      <vt:lpstr>Chakra Petch</vt:lpstr>
      <vt:lpstr>Leelawadee</vt:lpstr>
      <vt:lpstr>Simple Light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😊 SK-WARNING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😊 SK-WARNING</dc:title>
  <dc:creator>HP</dc:creator>
  <cp:lastModifiedBy>HP</cp:lastModifiedBy>
  <cp:revision>1</cp:revision>
  <dcterms:modified xsi:type="dcterms:W3CDTF">2021-07-15T06:38:57Z</dcterms:modified>
</cp:coreProperties>
</file>