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embeddedFontLst>
    <p:embeddedFont>
      <p:font typeface="BrowalliaUPC" panose="020B0604020202020204" pitchFamily="34" charset="-34"/>
      <p:regular r:id="rId22"/>
      <p:bold r:id="rId23"/>
      <p:italic r:id="rId24"/>
      <p:boldItalic r:id="rId25"/>
    </p:embeddedFont>
    <p:embeddedFont>
      <p:font typeface="DilleniaUPC" panose="02020603050405020304" pitchFamily="18" charset="-34"/>
      <p:regular r:id="rId26"/>
      <p:bold r:id="rId27"/>
      <p:italic r:id="rId28"/>
      <p:boldItalic r:id="rId29"/>
    </p:embeddedFont>
    <p:embeddedFont>
      <p:font typeface="TH SarabunPSK" panose="020B0500040200020003" pitchFamily="34" charset="-34"/>
      <p:regular r:id="rId30"/>
      <p:bold r:id="rId31"/>
      <p:italic r:id="rId32"/>
      <p:boldItalic r:id="rId33"/>
    </p:embeddedFont>
    <p:embeddedFont>
      <p:font typeface="Impact" panose="020B0806030902050204" pitchFamily="34" charset="0"/>
      <p:regular r:id="rId34"/>
    </p:embeddedFont>
    <p:embeddedFont>
      <p:font typeface="Sarabun" panose="020B0604020202020204" charset="-34"/>
      <p:regular r:id="rId35"/>
      <p:bold r:id="rId36"/>
      <p:italic r:id="rId37"/>
      <p:boldItalic r:id="rId38"/>
    </p:embeddedFont>
    <p:embeddedFont>
      <p:font typeface="FreesiaUPC" panose="020B0604020202020204" pitchFamily="34" charset="-34"/>
      <p:regular r:id="rId39"/>
      <p:bold r:id="rId40"/>
      <p:italic r:id="rId41"/>
      <p:boldItalic r:id="rId42"/>
    </p:embeddedFont>
    <p:embeddedFont>
      <p:font typeface="Chakra Petch" panose="020B0604020202020204" charset="-34"/>
      <p:regular r:id="rId43"/>
      <p:bold r:id="rId44"/>
      <p:italic r:id="rId45"/>
      <p:boldItalic r:id="rId46"/>
    </p:embeddedFont>
    <p:embeddedFont>
      <p:font typeface="Leelawadee" panose="020B0502040204020203" pitchFamily="34" charset="-34"/>
      <p:regular r:id="rId47"/>
      <p:bold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B6DD80-DDF4-4370-A197-17102EFC7CDE}">
  <a:tblStyle styleId="{90B6DD80-DDF4-4370-A197-17102EFC7CD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62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font" Target="fonts/font18.fntdata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42" Type="http://schemas.openxmlformats.org/officeDocument/2006/relationships/font" Target="fonts/font21.fntdata"/><Relationship Id="rId47" Type="http://schemas.openxmlformats.org/officeDocument/2006/relationships/font" Target="fonts/font26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8.fntdata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font" Target="fonts/font19.fntdata"/><Relationship Id="rId45" Type="http://schemas.openxmlformats.org/officeDocument/2006/relationships/font" Target="fonts/font2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4" Type="http://schemas.openxmlformats.org/officeDocument/2006/relationships/font" Target="fonts/font23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43" Type="http://schemas.openxmlformats.org/officeDocument/2006/relationships/font" Target="fonts/font22.fntdata"/><Relationship Id="rId48" Type="http://schemas.openxmlformats.org/officeDocument/2006/relationships/font" Target="fonts/font27.fnt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font" Target="fonts/font17.fntdata"/><Relationship Id="rId46" Type="http://schemas.openxmlformats.org/officeDocument/2006/relationships/font" Target="fonts/font25.fntdata"/><Relationship Id="rId20" Type="http://schemas.openxmlformats.org/officeDocument/2006/relationships/slide" Target="slides/slide19.xml"/><Relationship Id="rId41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d3c630541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d3c630541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d3c630541b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" name="Google Shape;299;gd3c630541b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d3c630541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d3c630541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322150"/>
            <a:ext cx="9144000" cy="770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700" b="1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เป้าหมายตัวชี้วัดคำรับรอง/ผลการเบิกจ่ายงบประมาณ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610400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600"/>
              <a:t>ข้อมูล ณ วันที่ 30 เม.ย. 2564</a:t>
            </a:r>
            <a:endParaRPr sz="1800"/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501501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60" name="Google Shape;60;p13"/>
          <p:cNvSpPr/>
          <p:nvPr/>
        </p:nvSpPr>
        <p:spPr>
          <a:xfrm>
            <a:off x="736575" y="6065600"/>
            <a:ext cx="3631797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62" name="Google Shape;62;p13"/>
          <p:cNvSpPr/>
          <p:nvPr/>
        </p:nvSpPr>
        <p:spPr>
          <a:xfrm>
            <a:off x="4853550" y="3627500"/>
            <a:ext cx="2075400" cy="958800"/>
          </a:xfrm>
          <a:prstGeom prst="roundRect">
            <a:avLst>
              <a:gd name="adj" fmla="val 36247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4600" b="1">
                <a:solidFill>
                  <a:srgbClr val="980000"/>
                </a:solidFill>
              </a:rPr>
              <a:t>58.92</a:t>
            </a:r>
            <a:endParaRPr sz="3600" b="1">
              <a:solidFill>
                <a:srgbClr val="980000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660375" y="2224400"/>
            <a:ext cx="3854517" cy="4677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  <a:t>เป้าหมายตัวชี้วัดคำรับรอง</a:t>
            </a:r>
          </a:p>
        </p:txBody>
      </p:sp>
      <p:sp>
        <p:nvSpPr>
          <p:cNvPr id="64" name="Google Shape;64;p13"/>
          <p:cNvSpPr/>
          <p:nvPr/>
        </p:nvSpPr>
        <p:spPr>
          <a:xfrm rot="5400000" flipH="1">
            <a:off x="7369825" y="3209463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277813" y="3949550"/>
            <a:ext cx="1404139" cy="346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</a:rPr>
              <a:t>ผลเบิกจ่าย</a:t>
            </a:r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67" name="Google Shape;6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3175" y="2844575"/>
            <a:ext cx="3854525" cy="306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3"/>
          <p:cNvSpPr/>
          <p:nvPr/>
        </p:nvSpPr>
        <p:spPr>
          <a:xfrm rot="-5400000">
            <a:off x="-1087161" y="4162139"/>
            <a:ext cx="2991871" cy="4112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6"/>
                </a:solidFill>
                <a:latin typeface="Leelawadee"/>
              </a:rPr>
              <a:t>ค่าคะแนน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7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1-4</a:t>
            </a:r>
            <a:endParaRPr sz="27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5" name="Google Shape;75;p14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4713925" y="686600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 </a:t>
            </a:r>
            <a:r>
              <a:rPr lang="th" sz="1600">
                <a:solidFill>
                  <a:schemeClr val="dk1"/>
                </a:solidFill>
              </a:rPr>
              <a:t>ข้อมูล ณ วันที่ 30 เม.ย. 2564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77" name="Google Shape;77;p14"/>
          <p:cNvSpPr/>
          <p:nvPr/>
        </p:nvSpPr>
        <p:spPr>
          <a:xfrm>
            <a:off x="4932326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78" name="Google Shape;78;p14"/>
          <p:cNvGraphicFramePr/>
          <p:nvPr/>
        </p:nvGraphicFramePr>
        <p:xfrm>
          <a:off x="3754263" y="25076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530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5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4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2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เบิกได้%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70,420.00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35,220.00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50.01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35,200.00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1,726,848.70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1,164,548.70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67.44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562,300.00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1,621,741.50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1,141,682.44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70.40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480,059.06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670,875.00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315,475.00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47.02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355,400.00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612,025.00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217,075.00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35.47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394,950.00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542,475.00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198,025.00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36.50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344,450.00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5,288,535.20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3,116,176.14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58.92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2,172,359.06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9" name="Google Shape;79;p1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80" name="Google Shape;80;p14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81" name="Google Shape;81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93325"/>
            <a:ext cx="3500775" cy="35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83" name="Google Shape;83;p14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sz="25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89" name="Google Shape;8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0" name="Google Shape;90;p15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1" name="Google Shape;91;p15"/>
          <p:cNvGraphicFramePr/>
          <p:nvPr/>
        </p:nvGraphicFramePr>
        <p:xfrm>
          <a:off x="4113450" y="25622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376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3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9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1,616,741.50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1,136,682.44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70.31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480,059.06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73,125.00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61,125.00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83.59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12,000.00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55,725.00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32,575.00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58.46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23,150.00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57,375.00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33,325.00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58.08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24,050.00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1,802,966.50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1,263,707.44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70.09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539,259.06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2" name="Google Shape;92;p15"/>
          <p:cNvSpPr txBox="1"/>
          <p:nvPr/>
        </p:nvSpPr>
        <p:spPr>
          <a:xfrm>
            <a:off x="4713925" y="610400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93" name="Google Shape;93;p15"/>
          <p:cNvSpPr/>
          <p:nvPr/>
        </p:nvSpPr>
        <p:spPr>
          <a:xfrm>
            <a:off x="5021838" y="6245550"/>
            <a:ext cx="3737763" cy="3404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94" name="Google Shape;94;p15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1800" y="2571050"/>
            <a:ext cx="3631800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95" name="Google Shape;95;p15"/>
          <p:cNvSpPr/>
          <p:nvPr/>
        </p:nvSpPr>
        <p:spPr>
          <a:xfrm>
            <a:off x="481650" y="6065600"/>
            <a:ext cx="3631797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96" name="Google Shape;96;p15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97" name="Google Shape;9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98" name="Google Shape;98;p15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04" name="Google Shape;10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5" name="Google Shape;105;p16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4713925" y="610400"/>
            <a:ext cx="30861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07" name="Google Shape;107;p16"/>
          <p:cNvSpPr/>
          <p:nvPr/>
        </p:nvSpPr>
        <p:spPr>
          <a:xfrm>
            <a:off x="4713926" y="6241275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08" name="Google Shape;108;p16"/>
          <p:cNvGraphicFramePr/>
          <p:nvPr/>
        </p:nvGraphicFramePr>
        <p:xfrm>
          <a:off x="4117063" y="24891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39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3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9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9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อำเภอ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54.41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15.38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4,250.00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43.59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56.27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20,000.00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9" name="Google Shape;109;p16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7700" y="2489150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0" name="Google Shape;110;p1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11" name="Google Shape;111;p16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12" name="Google Shape;11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13" name="Google Shape;113;p16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19" name="Google Shape;11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0" name="Google Shape;120;p17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1" name="Google Shape;121;p17"/>
          <p:cNvSpPr txBox="1"/>
          <p:nvPr/>
        </p:nvSpPr>
        <p:spPr>
          <a:xfrm>
            <a:off x="4713925" y="6866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วันที่ </a:t>
            </a:r>
            <a:r>
              <a:rPr lang="th" sz="1600">
                <a:solidFill>
                  <a:schemeClr val="dk1"/>
                </a:solidFill>
              </a:rPr>
              <a:t>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22" name="Google Shape;122;p17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23" name="Google Shape;123;p17"/>
          <p:cNvGraphicFramePr/>
          <p:nvPr/>
        </p:nvGraphicFramePr>
        <p:xfrm>
          <a:off x="4246919" y="2777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30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7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61.40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5,500.00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51.72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51.72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46,875.00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30,875.00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65.87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4" name="Google Shape;124;p1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25" name="Google Shape;125;p17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5025" y="2830725"/>
            <a:ext cx="3904674" cy="2818376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26" name="Google Shape;126;p1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27" name="Google Shape;12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28" name="Google Shape;128;p17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4" name="Google Shape;13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5" name="Google Shape;135;p18"/>
          <p:cNvSpPr txBox="1">
            <a:spLocks noGrp="1"/>
          </p:cNvSpPr>
          <p:nvPr>
            <p:ph type="ctrTitle"/>
          </p:nvPr>
        </p:nvSpPr>
        <p:spPr>
          <a:xfrm>
            <a:off x="1144143" y="279387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6" name="Google Shape;136;p18"/>
          <p:cNvSpPr txBox="1"/>
          <p:nvPr/>
        </p:nvSpPr>
        <p:spPr>
          <a:xfrm>
            <a:off x="4713925" y="575049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37" name="Google Shape;137;p18"/>
          <p:cNvSpPr/>
          <p:nvPr/>
        </p:nvSpPr>
        <p:spPr>
          <a:xfrm>
            <a:off x="4713926" y="62530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38" name="Google Shape;138;p18"/>
          <p:cNvGraphicFramePr/>
          <p:nvPr/>
        </p:nvGraphicFramePr>
        <p:xfrm>
          <a:off x="4495800" y="27134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63.35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52.94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51.11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38,450.00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66.97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12,700.00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9" name="Google Shape;139;p18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40" name="Google Shape;140;p1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41" name="Google Shape;141;p1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42" name="Google Shape;142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3" name="Google Shape;143;p18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0" name="Google Shape;150;p1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1" name="Google Shape;151;p19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53" name="Google Shape;153;p19"/>
          <p:cNvGraphicFramePr/>
          <p:nvPr/>
        </p:nvGraphicFramePr>
        <p:xfrm>
          <a:off x="4212449" y="26155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84,170.46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78.12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23,579.54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9,250.00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75.51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108,420.46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78.57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29,579.54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54" name="Google Shape;154;p19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55" name="Google Shape;155;p1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56" name="Google Shape;156;p19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57" name="Google Shape;157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58" name="Google Shape;158;p19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0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ค่าตอบแทนผู้นำ อช.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4" name="Google Shape;16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5" name="Google Shape;165;p2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6" name="Google Shape;166;p20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67" name="Google Shape;167;p20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68" name="Google Shape;168;p20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69" name="Google Shape;169;p2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70" name="Google Shape;17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71" name="Google Shape;171;p20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72" name="Google Shape;172;p2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800" y="2778301"/>
            <a:ext cx="3993276" cy="246917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graphicFrame>
        <p:nvGraphicFramePr>
          <p:cNvPr id="173" name="Google Shape;173;p20"/>
          <p:cNvGraphicFramePr/>
          <p:nvPr/>
        </p:nvGraphicFramePr>
        <p:xfrm>
          <a:off x="4472225" y="2778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08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58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85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1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980000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9" name="Google Shape;17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0" name="Google Shape;180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1" name="Google Shape;181;p21"/>
          <p:cNvSpPr txBox="1"/>
          <p:nvPr/>
        </p:nvSpPr>
        <p:spPr>
          <a:xfrm>
            <a:off x="4713925" y="534200"/>
            <a:ext cx="31170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82" name="Google Shape;182;p21"/>
          <p:cNvSpPr txBox="1">
            <a:spLocks noGrp="1"/>
          </p:cNvSpPr>
          <p:nvPr>
            <p:ph type="ctrTitle"/>
          </p:nvPr>
        </p:nvSpPr>
        <p:spPr>
          <a:xfrm>
            <a:off x="940050" y="101600"/>
            <a:ext cx="68910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00"/>
                </a:solidFill>
                <a:highlight>
                  <a:srgbClr val="FFFF00"/>
                </a:highlight>
              </a:rPr>
              <a:t>ระบบแจ้งเตือนการเบิกจ่ายงบประมาณ พ.ศ. 2564 </a:t>
            </a:r>
            <a:endParaRPr sz="2200" b="1">
              <a:solidFill>
                <a:srgbClr val="FF0000"/>
              </a:solidFill>
              <a:highlight>
                <a:srgbClr val="FFFF00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3" name="Google Shape;183;p21"/>
          <p:cNvSpPr/>
          <p:nvPr/>
        </p:nvSpPr>
        <p:spPr>
          <a:xfrm>
            <a:off x="4943976" y="6361787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84" name="Google Shape;184;p21"/>
          <p:cNvSpPr/>
          <p:nvPr/>
        </p:nvSpPr>
        <p:spPr>
          <a:xfrm>
            <a:off x="481650" y="6273203"/>
            <a:ext cx="3171529" cy="43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85" name="Google Shape;185;p21"/>
          <p:cNvGraphicFramePr/>
          <p:nvPr/>
        </p:nvGraphicFramePr>
        <p:xfrm>
          <a:off x="3503263" y="249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2333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7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/>
                        <a:t>งบประมาณ</a:t>
                      </a:r>
                      <a:endParaRPr sz="1200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61.40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54.41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8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63.35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52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84,170.46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78.12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23,579.54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97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236,221.50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152,221.50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64.44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0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583,425.00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493,870.48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84.65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89,554.52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9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315,900.00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218,270.00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69.09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97,630.00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9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140,415.00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39,170.00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27.90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101,245.00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9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9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9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ค่าขนย้าย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47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ค่าเบี้ยประกันภัยรถยนต์ราชการ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3,140.00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3,140.00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87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</a:t>
                      </a: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(7 โครงการ)</a:t>
                      </a:r>
                      <a:endParaRPr sz="9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31,390.00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27,390.00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87.26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47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1,616,741.50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1,136,682.44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70.31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480,059.06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186" name="Google Shape;186;p2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87" name="Google Shape;187;p21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91400"/>
            <a:ext cx="3198450" cy="3540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2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94" name="Google Shape;19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5" name="Google Shape;195;p2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6" name="Google Shape;196;p22"/>
          <p:cNvSpPr txBox="1"/>
          <p:nvPr/>
        </p:nvSpPr>
        <p:spPr>
          <a:xfrm>
            <a:off x="4713925" y="534200"/>
            <a:ext cx="3106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197" name="Google Shape;197;p22" title="แผนภูมิ"/>
          <p:cNvPicPr preferRelativeResize="0"/>
          <p:nvPr/>
        </p:nvPicPr>
        <p:blipFill rotWithShape="1">
          <a:blip r:embed="rId4">
            <a:alphaModFix/>
          </a:blip>
          <a:srcRect t="4091" b="3126"/>
          <a:stretch/>
        </p:blipFill>
        <p:spPr>
          <a:xfrm>
            <a:off x="557850" y="1674300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98" name="Google Shape;198;p22"/>
          <p:cNvSpPr txBox="1">
            <a:spLocks noGrp="1"/>
          </p:cNvSpPr>
          <p:nvPr>
            <p:ph type="ctrTitle"/>
          </p:nvPr>
        </p:nvSpPr>
        <p:spPr>
          <a:xfrm>
            <a:off x="1016250" y="101600"/>
            <a:ext cx="6684900" cy="432600"/>
          </a:xfrm>
          <a:prstGeom prst="rect">
            <a:avLst/>
          </a:prstGeom>
          <a:effectLst>
            <a:outerShdw blurRad="28575" dist="28575" algn="bl" rotWithShape="0">
              <a:schemeClr val="lt1">
                <a:alpha val="81000"/>
              </a:schemeClr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9" name="Google Shape;199;p22"/>
          <p:cNvSpPr/>
          <p:nvPr/>
        </p:nvSpPr>
        <p:spPr>
          <a:xfrm>
            <a:off x="557850" y="6526575"/>
            <a:ext cx="2468321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Play"/>
              </a:rPr>
              <a:t>strong together</a:t>
            </a:r>
          </a:p>
        </p:txBody>
      </p:sp>
      <p:sp>
        <p:nvSpPr>
          <p:cNvPr id="200" name="Google Shape;200;p22"/>
          <p:cNvSpPr/>
          <p:nvPr/>
        </p:nvSpPr>
        <p:spPr>
          <a:xfrm>
            <a:off x="5772578" y="6526575"/>
            <a:ext cx="2873359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01" name="Google Shape;201;p22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02" name="Google Shape;202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8" name="Google Shape;208;p23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09" name="Google Shape;209;p23"/>
          <p:cNvSpPr txBox="1"/>
          <p:nvPr/>
        </p:nvSpPr>
        <p:spPr>
          <a:xfrm>
            <a:off x="4713925" y="610400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10" name="Google Shape;210;p23"/>
          <p:cNvSpPr txBox="1">
            <a:spLocks noGrp="1"/>
          </p:cNvSpPr>
          <p:nvPr>
            <p:ph type="ctrTitle"/>
          </p:nvPr>
        </p:nvSpPr>
        <p:spPr>
          <a:xfrm>
            <a:off x="1168650" y="177800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11" name="Google Shape;211;p2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501" y="217250"/>
            <a:ext cx="633600" cy="7527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12" name="Google Shape;212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13" name="Google Shape;213;p23"/>
          <p:cNvSpPr txBox="1">
            <a:spLocks noGrp="1"/>
          </p:cNvSpPr>
          <p:nvPr>
            <p:ph type="subTitle" idx="1"/>
          </p:nvPr>
        </p:nvSpPr>
        <p:spPr>
          <a:xfrm>
            <a:off x="0" y="12543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sp>
        <p:nvSpPr>
          <p:cNvPr id="214" name="Google Shape;214;p23"/>
          <p:cNvSpPr/>
          <p:nvPr/>
        </p:nvSpPr>
        <p:spPr>
          <a:xfrm>
            <a:off x="624075" y="2693225"/>
            <a:ext cx="20097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29 โครงการ</a:t>
            </a:r>
            <a:endParaRPr sz="2200" b="1"/>
          </a:p>
        </p:txBody>
      </p:sp>
      <p:sp>
        <p:nvSpPr>
          <p:cNvPr id="215" name="Google Shape;215;p23"/>
          <p:cNvSpPr txBox="1"/>
          <p:nvPr/>
        </p:nvSpPr>
        <p:spPr>
          <a:xfrm>
            <a:off x="257175" y="39576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2,688,218.70 </a:t>
            </a: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3500">
              <a:solidFill>
                <a:srgbClr val="FF00FF"/>
              </a:solidFill>
            </a:endParaRPr>
          </a:p>
        </p:txBody>
      </p:sp>
      <p:sp>
        <p:nvSpPr>
          <p:cNvPr id="216" name="Google Shape;216;p23"/>
          <p:cNvSpPr/>
          <p:nvPr/>
        </p:nvSpPr>
        <p:spPr>
          <a:xfrm>
            <a:off x="3519500" y="2693225"/>
            <a:ext cx="20097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เบิกจ่ายแล้ว</a:t>
            </a:r>
            <a:endParaRPr sz="2200" b="1"/>
          </a:p>
        </p:txBody>
      </p:sp>
      <p:sp>
        <p:nvSpPr>
          <p:cNvPr id="217" name="Google Shape;217;p23"/>
          <p:cNvSpPr txBox="1"/>
          <p:nvPr/>
        </p:nvSpPr>
        <p:spPr>
          <a:xfrm>
            <a:off x="3195625" y="39576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1,115,018.70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</a:endParaRPr>
          </a:p>
        </p:txBody>
      </p:sp>
      <p:sp>
        <p:nvSpPr>
          <p:cNvPr id="218" name="Google Shape;218;p23"/>
          <p:cNvSpPr/>
          <p:nvPr/>
        </p:nvSpPr>
        <p:spPr>
          <a:xfrm>
            <a:off x="6457950" y="2693225"/>
            <a:ext cx="18906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คงเหลือ</a:t>
            </a:r>
            <a:endParaRPr sz="2200" b="1"/>
          </a:p>
        </p:txBody>
      </p:sp>
      <p:sp>
        <p:nvSpPr>
          <p:cNvPr id="219" name="Google Shape;219;p23"/>
          <p:cNvSpPr txBox="1"/>
          <p:nvPr/>
        </p:nvSpPr>
        <p:spPr>
          <a:xfrm>
            <a:off x="6134075" y="39576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1,573,200.00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</a:endParaRPr>
          </a:p>
        </p:txBody>
      </p:sp>
      <p:sp>
        <p:nvSpPr>
          <p:cNvPr id="220" name="Google Shape;220;p23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21" name="Google Shape;221;p2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4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227" name="Google Shape;22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8" name="Google Shape;228;p2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29" name="Google Shape;229;p24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30" name="Google Shape;230;p24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31" name="Google Shape;231;p24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sp>
        <p:nvSpPr>
          <p:cNvPr id="232" name="Google Shape;232;p24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233" name="Google Shape;233;p24"/>
          <p:cNvGraphicFramePr/>
          <p:nvPr/>
        </p:nvGraphicFramePr>
        <p:xfrm>
          <a:off x="4219413" y="2607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4" name="Google Shape;234;p2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35" name="Google Shape;235;p24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36" name="Google Shape;236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5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42" name="Google Shape;24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3" name="Google Shape;243;p2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44" name="Google Shape;244;p25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45" name="Google Shape;245;p25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46" name="Google Shape;246;p25"/>
          <p:cNvGraphicFramePr/>
          <p:nvPr/>
        </p:nvGraphicFramePr>
        <p:xfrm>
          <a:off x="4351075" y="2591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47" name="Google Shape;247;p25"/>
          <p:cNvSpPr/>
          <p:nvPr/>
        </p:nvSpPr>
        <p:spPr>
          <a:xfrm>
            <a:off x="4668926" y="63348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48" name="Google Shape;248;p25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5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50" name="Google Shape;250;p25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51" name="Google Shape;251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6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57" name="Google Shape;25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58" name="Google Shape;258;p2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59" name="Google Shape;259;p26"/>
          <p:cNvSpPr txBox="1"/>
          <p:nvPr/>
        </p:nvSpPr>
        <p:spPr>
          <a:xfrm>
            <a:off x="4713925" y="534200"/>
            <a:ext cx="3042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60" name="Google Shape;260;p26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61" name="Google Shape;261;p26"/>
          <p:cNvGraphicFramePr/>
          <p:nvPr/>
        </p:nvGraphicFramePr>
        <p:xfrm>
          <a:off x="4346700" y="2732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46.15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175,000.00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675,000.00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350,000.00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51.85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62" name="Google Shape;262;p26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263" name="Google Shape;263;p26"/>
          <p:cNvSpPr/>
          <p:nvPr/>
        </p:nvSpPr>
        <p:spPr>
          <a:xfrm>
            <a:off x="4713925" y="6218113"/>
            <a:ext cx="4078546" cy="301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64" name="Google Shape;264;p2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65" name="Google Shape;265;p26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66" name="Google Shape;266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72" name="Google Shape;27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73" name="Google Shape;273;p27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74" name="Google Shape;274;p27"/>
          <p:cNvSpPr txBox="1"/>
          <p:nvPr/>
        </p:nvSpPr>
        <p:spPr>
          <a:xfrm>
            <a:off x="4713925" y="534200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75" name="Google Shape;275;p27"/>
          <p:cNvSpPr txBox="1">
            <a:spLocks noGrp="1"/>
          </p:cNvSpPr>
          <p:nvPr>
            <p:ph type="ctrTitle"/>
          </p:nvPr>
        </p:nvSpPr>
        <p:spPr>
          <a:xfrm>
            <a:off x="12448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76" name="Google Shape;276;p27"/>
          <p:cNvGraphicFramePr/>
          <p:nvPr/>
        </p:nvGraphicFramePr>
        <p:xfrm>
          <a:off x="4175625" y="24442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77" name="Google Shape;277;p27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278" name="Google Shape;278;p27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79" name="Google Shape;279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80" name="Google Shape;280;p2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81" name="Google Shape;281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87" name="Google Shape;28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88" name="Google Shape;288;p28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89" name="Google Shape;289;p28"/>
          <p:cNvSpPr txBox="1"/>
          <p:nvPr/>
        </p:nvSpPr>
        <p:spPr>
          <a:xfrm>
            <a:off x="4713925" y="534200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90" name="Google Shape;290;p28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91" name="Google Shape;291;p28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92" name="Google Shape;292;p28"/>
          <p:cNvGraphicFramePr/>
          <p:nvPr/>
        </p:nvGraphicFramePr>
        <p:xfrm>
          <a:off x="4083950" y="266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3" name="Google Shape;293;p28"/>
          <p:cNvSpPr/>
          <p:nvPr/>
        </p:nvSpPr>
        <p:spPr>
          <a:xfrm>
            <a:off x="4508025" y="6266274"/>
            <a:ext cx="4112243" cy="2854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94" name="Google Shape;294;p2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95" name="Google Shape;295;p2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96" name="Google Shape;296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9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</a:t>
            </a: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02" name="Google Shape;30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03" name="Google Shape;303;p2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04" name="Google Shape;304;p29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05" name="Google Shape;305;p29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06" name="Google Shape;306;p29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07" name="Google Shape;307;p2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08" name="Google Shape;308;p29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309" name="Google Shape;309;p29"/>
          <p:cNvGraphicFramePr/>
          <p:nvPr/>
        </p:nvGraphicFramePr>
        <p:xfrm>
          <a:off x="3467050" y="2586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47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105,350.00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105,350.00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10" name="Google Shape;310;p2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1825" y="2541225"/>
            <a:ext cx="3171525" cy="237732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11" name="Google Shape;311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0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โครงการประชุมเชิงปฏิบัติการจัดทำแผนพัฒนาตำบล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17" name="Google Shape;31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18" name="Google Shape;318;p3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19" name="Google Shape;319;p30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ข้อมูล ณ </a:t>
            </a:r>
            <a:r>
              <a:rPr lang="th" sz="1600">
                <a:solidFill>
                  <a:schemeClr val="dk1"/>
                </a:solidFill>
              </a:rPr>
              <a:t>วันที่ 30 เม.ย.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20" name="Google Shape;320;p30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21" name="Google Shape;321;p30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22" name="Google Shape;322;p30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23" name="Google Shape;323;p3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24" name="Google Shape;324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25" name="Google Shape;325;p30"/>
          <p:cNvGraphicFramePr/>
          <p:nvPr/>
        </p:nvGraphicFramePr>
        <p:xfrm>
          <a:off x="4078638" y="2602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{90B6DD80-DDF4-4370-A197-17102EFC7CDE}</a:tableStyleId>
              </a:tblPr>
              <a:tblGrid>
                <a:gridCol w="132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3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26" name="Google Shape;326;p3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9975" y="2648056"/>
            <a:ext cx="3631800" cy="2245669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1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31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33" name="Google Shape;33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575" y="409575"/>
            <a:ext cx="9107425" cy="603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1390</Words>
  <Application>Microsoft Office PowerPoint</Application>
  <PresentationFormat>นำเสนอทางหน้าจอ (4:3)</PresentationFormat>
  <Paragraphs>620</Paragraphs>
  <Slides>19</Slides>
  <Notes>19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19</vt:i4>
      </vt:variant>
    </vt:vector>
  </HeadingPairs>
  <TitlesOfParts>
    <vt:vector size="30" baseType="lpstr">
      <vt:lpstr>BrowalliaUPC</vt:lpstr>
      <vt:lpstr>Play</vt:lpstr>
      <vt:lpstr>DilleniaUPC</vt:lpstr>
      <vt:lpstr>TH SarabunPSK</vt:lpstr>
      <vt:lpstr>Impact</vt:lpstr>
      <vt:lpstr>Arial</vt:lpstr>
      <vt:lpstr>Sarabun</vt:lpstr>
      <vt:lpstr>FreesiaUPC</vt:lpstr>
      <vt:lpstr>Chakra Petch</vt:lpstr>
      <vt:lpstr>Leelawadee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2</cp:revision>
  <dcterms:modified xsi:type="dcterms:W3CDTF">2021-07-15T06:38:32Z</dcterms:modified>
</cp:coreProperties>
</file>