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embeddedFontLst>
    <p:embeddedFont>
      <p:font typeface="BrowalliaUPC" panose="020B0604020202020204" pitchFamily="34" charset="-34"/>
      <p:regular r:id="rId25"/>
      <p:bold r:id="rId26"/>
      <p:italic r:id="rId27"/>
      <p:boldItalic r:id="rId28"/>
    </p:embeddedFont>
    <p:embeddedFont>
      <p:font typeface="DilleniaUPC" panose="02020603050405020304" pitchFamily="18" charset="-34"/>
      <p:regular r:id="rId29"/>
      <p:bold r:id="rId30"/>
      <p:italic r:id="rId31"/>
      <p:boldItalic r:id="rId32"/>
    </p:embeddedFont>
    <p:embeddedFont>
      <p:font typeface="TH SarabunPSK" panose="020B0500040200020003" pitchFamily="34" charset="-34"/>
      <p:regular r:id="rId33"/>
      <p:bold r:id="rId34"/>
      <p:italic r:id="rId35"/>
      <p:boldItalic r:id="rId36"/>
    </p:embeddedFont>
    <p:embeddedFont>
      <p:font typeface="Impact" panose="020B0806030902050204" pitchFamily="34" charset="0"/>
      <p:regular r:id="rId37"/>
    </p:embeddedFont>
    <p:embeddedFont>
      <p:font typeface="Sarabun" panose="020B0604020202020204" charset="-34"/>
      <p:regular r:id="rId38"/>
      <p:bold r:id="rId39"/>
      <p:italic r:id="rId40"/>
      <p:boldItalic r:id="rId41"/>
    </p:embeddedFont>
    <p:embeddedFont>
      <p:font typeface="FreesiaUPC" panose="020B0604020202020204" pitchFamily="34" charset="-34"/>
      <p:regular r:id="rId42"/>
      <p:bold r:id="rId43"/>
      <p:italic r:id="rId44"/>
      <p:boldItalic r:id="rId45"/>
    </p:embeddedFont>
    <p:embeddedFont>
      <p:font typeface="Chakra Petch" panose="020B0604020202020204" charset="-34"/>
      <p:regular r:id="rId46"/>
      <p:bold r:id="rId47"/>
      <p:italic r:id="rId48"/>
      <p:boldItalic r:id="rId49"/>
    </p:embeddedFont>
    <p:embeddedFont>
      <p:font typeface="Leelawadee" panose="020B0502040204020203" pitchFamily="34" charset="-34"/>
      <p:regular r:id="rId50"/>
      <p:bold r:id="rId5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99CE61A-15E2-467B-970E-093A113BEB66}">
  <a:tblStyle styleId="{899CE61A-15E2-467B-970E-093A113BEB6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126" y="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font" Target="fonts/font18.fntdata"/><Relationship Id="rId47" Type="http://schemas.openxmlformats.org/officeDocument/2006/relationships/font" Target="fonts/font23.fntdata"/><Relationship Id="rId50" Type="http://schemas.openxmlformats.org/officeDocument/2006/relationships/font" Target="fonts/font26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5.fntdata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45" Type="http://schemas.openxmlformats.org/officeDocument/2006/relationships/font" Target="fonts/font21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4" Type="http://schemas.openxmlformats.org/officeDocument/2006/relationships/font" Target="fonts/font20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font" Target="fonts/font19.fntdata"/><Relationship Id="rId48" Type="http://schemas.openxmlformats.org/officeDocument/2006/relationships/font" Target="fonts/font24.fntdata"/><Relationship Id="rId8" Type="http://schemas.openxmlformats.org/officeDocument/2006/relationships/slide" Target="slides/slide7.xml"/><Relationship Id="rId51" Type="http://schemas.openxmlformats.org/officeDocument/2006/relationships/font" Target="fonts/font27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46" Type="http://schemas.openxmlformats.org/officeDocument/2006/relationships/font" Target="fonts/font22.fntdata"/><Relationship Id="rId20" Type="http://schemas.openxmlformats.org/officeDocument/2006/relationships/slide" Target="slides/slide19.xml"/><Relationship Id="rId41" Type="http://schemas.openxmlformats.org/officeDocument/2006/relationships/font" Target="fonts/font17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49" Type="http://schemas.openxmlformats.org/officeDocument/2006/relationships/font" Target="fonts/font2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3255785b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3255785b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b279d40791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b279d40791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b279d40791_9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b279d40791_9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b279d40791_9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b279d40791_9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b279d40791_9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b279d40791_9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b279d40791_9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b279d40791_9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d3c630541b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d3c630541b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b38574f46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b38574f46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b279d40791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b279d40791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ab89ec0f8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ab89ec0f8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b279d40791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b279d40791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b279d40791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b279d40791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b279d4079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b279d4079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b279d40791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b279d40791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b279d4079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b279d40791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d3c630541b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2" name="Google Shape;302;gd3c630541b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d3c630541b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d3c630541b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de8dae161a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2" name="Google Shape;332;gde8dae161a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de8dae161a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de8dae161a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e1bfa3dabf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Google Shape;362;ge1bfa3dabf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c3255785bd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c3255785bd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322150"/>
            <a:ext cx="9144000" cy="770100"/>
          </a:xfrm>
          <a:prstGeom prst="rect">
            <a:avLst/>
          </a:prstGeom>
          <a:solidFill>
            <a:srgbClr val="00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4700" b="1">
                <a:solidFill>
                  <a:srgbClr val="000099"/>
                </a:solidFill>
                <a:latin typeface="DilleniaUPC"/>
                <a:ea typeface="DilleniaUPC"/>
                <a:cs typeface="DilleniaUPC"/>
                <a:sym typeface="DilleniaUPC"/>
              </a:rPr>
              <a:t>เป้าหมายตัวชี้วัดคำรับรอง/ผลการเบิกจ่ายงบประมาณ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144150" y="572321"/>
            <a:ext cx="3631800" cy="606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713925" y="610400"/>
            <a:ext cx="3217800" cy="432600"/>
          </a:xfrm>
          <a:prstGeom prst="rect">
            <a:avLst/>
          </a:prstGeom>
          <a:solidFill>
            <a:srgbClr val="FAF58C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800" b="1">
              <a:solidFill>
                <a:srgbClr val="0000FF"/>
              </a:solidFill>
            </a:endParaRPr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4501501" y="63174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60" name="Google Shape;60;p13"/>
          <p:cNvSpPr/>
          <p:nvPr/>
        </p:nvSpPr>
        <p:spPr>
          <a:xfrm>
            <a:off x="736575" y="6065600"/>
            <a:ext cx="3631797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61" name="Google Shape;61;p13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62" name="Google Shape;62;p13"/>
          <p:cNvSpPr/>
          <p:nvPr/>
        </p:nvSpPr>
        <p:spPr>
          <a:xfrm>
            <a:off x="4777350" y="3616150"/>
            <a:ext cx="2075400" cy="1038600"/>
          </a:xfrm>
          <a:prstGeom prst="roundRect">
            <a:avLst>
              <a:gd name="adj" fmla="val 45328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th" sz="4600" b="1">
                <a:solidFill>
                  <a:srgbClr val="980000"/>
                </a:solidFill>
              </a:rPr>
              <a:t>83.13</a:t>
            </a:r>
            <a:endParaRPr sz="3600" b="1">
              <a:solidFill>
                <a:srgbClr val="980000"/>
              </a:solidFill>
            </a:endParaRPr>
          </a:p>
        </p:txBody>
      </p:sp>
      <p:sp>
        <p:nvSpPr>
          <p:cNvPr id="63" name="Google Shape;63;p13"/>
          <p:cNvSpPr/>
          <p:nvPr/>
        </p:nvSpPr>
        <p:spPr>
          <a:xfrm>
            <a:off x="660375" y="2224400"/>
            <a:ext cx="3854517" cy="4677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FreesiaUPC"/>
              </a:rPr>
              <a:t>เป้าหมายตัวชี้วัดคำรับรอง</a:t>
            </a:r>
          </a:p>
        </p:txBody>
      </p:sp>
      <p:sp>
        <p:nvSpPr>
          <p:cNvPr id="64" name="Google Shape;64;p13"/>
          <p:cNvSpPr/>
          <p:nvPr/>
        </p:nvSpPr>
        <p:spPr>
          <a:xfrm rot="5400000" flipH="1">
            <a:off x="7369825" y="3209463"/>
            <a:ext cx="1096625" cy="1826275"/>
          </a:xfrm>
          <a:prstGeom prst="flowChartOffpageConnector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rowalliaUPC"/>
              <a:ea typeface="BrowalliaUPC"/>
              <a:cs typeface="BrowalliaUPC"/>
              <a:sym typeface="BrowalliaUPC"/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7277813" y="3949550"/>
            <a:ext cx="1404139" cy="34613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Impact"/>
              </a:rPr>
              <a:t>ผลเบิกจ่าย</a:t>
            </a:r>
          </a:p>
        </p:txBody>
      </p:sp>
      <p:pic>
        <p:nvPicPr>
          <p:cNvPr id="66" name="Google Shape;6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pic>
        <p:nvPicPr>
          <p:cNvPr id="67" name="Google Shape;67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23175" y="2844575"/>
            <a:ext cx="3854525" cy="3068625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3"/>
          <p:cNvSpPr/>
          <p:nvPr/>
        </p:nvSpPr>
        <p:spPr>
          <a:xfrm rot="-5400000">
            <a:off x="-1087161" y="4162139"/>
            <a:ext cx="2991871" cy="4112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accent6"/>
                </a:solidFill>
                <a:latin typeface="Leelawadee"/>
              </a:rPr>
              <a:t>ค่าคะแนน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0" y="1372813"/>
            <a:ext cx="9035400" cy="9681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7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ผลการเบิกจ่ายรวม  : งบประมาณปี พ.ศ. 2564 ไตรมาส 1-4</a:t>
            </a:r>
            <a:endParaRPr sz="27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20124D"/>
                </a:solidFill>
                <a:latin typeface="Sarabun"/>
                <a:ea typeface="Sarabun"/>
                <a:cs typeface="Sarabun"/>
                <a:sym typeface="Sarabun"/>
              </a:rPr>
              <a:t>งบบริหาร + งบแผนงานโครงการตามแผนปฏิบัติราชการ พช.</a:t>
            </a:r>
            <a:endParaRPr sz="2500" b="1">
              <a:solidFill>
                <a:srgbClr val="20124D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74" name="Google Shape;7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5" name="Google Shape;75;p14"/>
          <p:cNvSpPr txBox="1">
            <a:spLocks noGrp="1"/>
          </p:cNvSpPr>
          <p:nvPr>
            <p:ph type="ctrTitle"/>
          </p:nvPr>
        </p:nvSpPr>
        <p:spPr>
          <a:xfrm>
            <a:off x="1144143" y="3909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76" name="Google Shape;76;p14"/>
          <p:cNvSpPr txBox="1"/>
          <p:nvPr/>
        </p:nvSpPr>
        <p:spPr>
          <a:xfrm>
            <a:off x="4713925" y="686600"/>
            <a:ext cx="33855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77" name="Google Shape;77;p14"/>
          <p:cNvSpPr/>
          <p:nvPr/>
        </p:nvSpPr>
        <p:spPr>
          <a:xfrm>
            <a:off x="4932326" y="63174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78" name="Google Shape;78;p14"/>
          <p:cNvGraphicFramePr/>
          <p:nvPr/>
        </p:nvGraphicFramePr>
        <p:xfrm>
          <a:off x="3754263" y="2507688"/>
          <a:ext cx="5194575" cy="3509226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530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1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5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4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2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8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หน่วยงาน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งบประมาณ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เบิกจ่าย/PO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เบิกได้%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คงเหลือ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กลุ่มงานยุทธศาสตร์ฯ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50,420.00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46,470.00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92.17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3,950.00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กลุ่มงานส่งเสริมฯ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1,359,548.70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1,211,098.70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89.08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148,450.00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กลุ่มงานสารสนเทศฯ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1,612,501.50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1,470,522.02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91.20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141,979.48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721,875.00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621,200.00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86.05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100,675.00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659,625.00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542,365.00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82.22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117,260.00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650,475.00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302,775.00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46.55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347,700.00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5,098,595.20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4,238,580.72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83.13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860,014.48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9" name="Google Shape;79;p14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80" name="Google Shape;80;p14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81" name="Google Shape;81;p1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2493325"/>
            <a:ext cx="3500775" cy="351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6620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83" name="Google Shape;83;p14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5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9897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sz="25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ยอดรวมงบบริหาร </a:t>
            </a: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89" name="Google Shape;8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74701" y="21857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0" name="Google Shape;90;p15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91" name="Google Shape;91;p15"/>
          <p:cNvGraphicFramePr/>
          <p:nvPr/>
        </p:nvGraphicFramePr>
        <p:xfrm>
          <a:off x="4113450" y="2562288"/>
          <a:ext cx="4833125" cy="3270950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376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3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7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9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1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1,607,501.50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1,465,522.02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91.17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141,979.48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3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73,125.00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73,125.00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-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55,725.00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43,225.00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77.57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12,500.00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57,375.00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47,075.00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82.05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10,300.00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1,793,726.50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1,628,947.02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90.81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164,779.48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2" name="Google Shape;92;p15"/>
          <p:cNvSpPr txBox="1"/>
          <p:nvPr/>
        </p:nvSpPr>
        <p:spPr>
          <a:xfrm>
            <a:off x="4713925" y="610400"/>
            <a:ext cx="31749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93" name="Google Shape;93;p15"/>
          <p:cNvSpPr/>
          <p:nvPr/>
        </p:nvSpPr>
        <p:spPr>
          <a:xfrm>
            <a:off x="5021838" y="6245550"/>
            <a:ext cx="3737763" cy="34042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 dirty="0" err="1">
                <a:ln w="9525" cap="flat" cmpd="sng">
                  <a:noFill/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pic>
        <p:nvPicPr>
          <p:cNvPr id="94" name="Google Shape;94;p15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1800" y="2571050"/>
            <a:ext cx="3631800" cy="3270950"/>
          </a:xfrm>
          <a:prstGeom prst="rect">
            <a:avLst/>
          </a:prstGeom>
          <a:noFill/>
          <a:ln>
            <a:noFill/>
          </a:ln>
          <a:effectLst>
            <a:outerShdw blurRad="457200" dist="152400" dir="5820000" algn="bl" rotWithShape="0">
              <a:srgbClr val="0000FF">
                <a:alpha val="77000"/>
              </a:srgbClr>
            </a:outerShdw>
          </a:effectLst>
        </p:spPr>
      </p:pic>
      <p:sp>
        <p:nvSpPr>
          <p:cNvPr id="95" name="Google Shape;95;p15"/>
          <p:cNvSpPr/>
          <p:nvPr/>
        </p:nvSpPr>
        <p:spPr>
          <a:xfrm>
            <a:off x="481650" y="6065600"/>
            <a:ext cx="3631797" cy="606749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prstTxWarp prst="textPlain">
              <a:avLst/>
            </a:prstTxWarp>
            <a:sp3d extrusionH="57150">
              <a:bevelT w="69850" h="69850" prst="divot"/>
            </a:sp3d>
          </a:bodyPr>
          <a:lstStyle/>
          <a:p>
            <a:pPr lvl="0" algn="ctr"/>
            <a:r>
              <a:rPr b="1" i="0" dirty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96" name="Google Shape;96;p15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97" name="Google Shape;97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98" name="Google Shape;98;p15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20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ค่าซ่อมแซมครุภัณฑ์สำนักงาน/ยานพาหนะ</a:t>
            </a:r>
            <a:r>
              <a:rPr lang="th" sz="3100">
                <a:solidFill>
                  <a:srgbClr val="0000FF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sz="4100">
              <a:solidFill>
                <a:srgbClr val="0000FF"/>
              </a:solidFill>
            </a:endParaRPr>
          </a:p>
        </p:txBody>
      </p:sp>
      <p:pic>
        <p:nvPicPr>
          <p:cNvPr id="104" name="Google Shape;10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481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05" name="Google Shape;105;p16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06" name="Google Shape;106;p16"/>
          <p:cNvSpPr txBox="1"/>
          <p:nvPr/>
        </p:nvSpPr>
        <p:spPr>
          <a:xfrm>
            <a:off x="4713925" y="610400"/>
            <a:ext cx="33342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07" name="Google Shape;107;p16"/>
          <p:cNvSpPr/>
          <p:nvPr/>
        </p:nvSpPr>
        <p:spPr>
          <a:xfrm>
            <a:off x="4713926" y="6241275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08" name="Google Shape;108;p16"/>
          <p:cNvGraphicFramePr/>
          <p:nvPr/>
        </p:nvGraphicFramePr>
        <p:xfrm>
          <a:off x="4117063" y="2489138"/>
          <a:ext cx="4904675" cy="3085838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398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3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3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9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9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86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อำเภอ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19,740.00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19,554.00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99.06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186.00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15.38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45,740.00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40,054.00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87.57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5,686.00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9" name="Google Shape;109;p16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7700" y="2489150"/>
            <a:ext cx="3631800" cy="3086600"/>
          </a:xfrm>
          <a:prstGeom prst="rect">
            <a:avLst/>
          </a:prstGeom>
          <a:noFill/>
          <a:ln>
            <a:noFill/>
          </a:ln>
          <a:effectLst>
            <a:outerShdw blurRad="385763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10" name="Google Shape;110;p1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11" name="Google Shape;111;p16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12" name="Google Shape;112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13" name="Google Shape;113;p16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7"/>
          <p:cNvSpPr txBox="1">
            <a:spLocks noGrp="1"/>
          </p:cNvSpPr>
          <p:nvPr>
            <p:ph type="subTitle" idx="1"/>
          </p:nvPr>
        </p:nvSpPr>
        <p:spPr>
          <a:xfrm>
            <a:off x="70525" y="1253048"/>
            <a:ext cx="8991300" cy="10299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ค่าวัสดุสำนักงาน/วัสดุคอมพิวเตอร์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19" name="Google Shape;11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92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20" name="Google Shape;120;p17"/>
          <p:cNvSpPr txBox="1">
            <a:spLocks noGrp="1"/>
          </p:cNvSpPr>
          <p:nvPr>
            <p:ph type="ctrTitle"/>
          </p:nvPr>
        </p:nvSpPr>
        <p:spPr>
          <a:xfrm>
            <a:off x="1144143" y="3909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1" name="Google Shape;121;p17"/>
          <p:cNvSpPr txBox="1"/>
          <p:nvPr/>
        </p:nvSpPr>
        <p:spPr>
          <a:xfrm>
            <a:off x="4713925" y="6866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22" name="Google Shape;122;p17"/>
          <p:cNvSpPr/>
          <p:nvPr/>
        </p:nvSpPr>
        <p:spPr>
          <a:xfrm>
            <a:off x="4775943" y="6416925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  <a:endParaRPr b="0" i="0" dirty="0">
              <a:ln w="9525" cap="flat" cmpd="sng">
                <a:solidFill>
                  <a:srgbClr val="00FFFF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00FFFF"/>
              </a:solidFill>
              <a:latin typeface="Chakra Petch"/>
            </a:endParaRPr>
          </a:p>
        </p:txBody>
      </p:sp>
      <p:graphicFrame>
        <p:nvGraphicFramePr>
          <p:cNvPr id="123" name="Google Shape;123;p17"/>
          <p:cNvGraphicFramePr/>
          <p:nvPr/>
        </p:nvGraphicFramePr>
        <p:xfrm>
          <a:off x="4246919" y="2777400"/>
          <a:ext cx="4719925" cy="3542899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308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4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7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5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14,250.00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14,250.00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71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0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46,875.00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46,875.00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 dirty="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 b="1" dirty="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4" name="Google Shape;124;p1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25" name="Google Shape;125;p17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5025" y="2830725"/>
            <a:ext cx="3904674" cy="2818376"/>
          </a:xfrm>
          <a:prstGeom prst="rect">
            <a:avLst/>
          </a:prstGeom>
          <a:noFill/>
          <a:ln>
            <a:noFill/>
          </a:ln>
          <a:effectLst>
            <a:outerShdw blurRad="57150" dist="19050" dir="105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26" name="Google Shape;126;p17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27" name="Google Shape;127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6620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28" name="Google Shape;128;p17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8"/>
          <p:cNvSpPr txBox="1">
            <a:spLocks noGrp="1"/>
          </p:cNvSpPr>
          <p:nvPr>
            <p:ph type="subTitle" idx="1"/>
          </p:nvPr>
        </p:nvSpPr>
        <p:spPr>
          <a:xfrm>
            <a:off x="70525" y="1253050"/>
            <a:ext cx="8991300" cy="10134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ค่าน้ำมันเชื้อเพลิง  </a:t>
            </a:r>
            <a:endParaRPr sz="23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34" name="Google Shape;13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6625" y="2131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5" name="Google Shape;135;p18"/>
          <p:cNvSpPr txBox="1">
            <a:spLocks noGrp="1"/>
          </p:cNvSpPr>
          <p:nvPr>
            <p:ph type="ctrTitle"/>
          </p:nvPr>
        </p:nvSpPr>
        <p:spPr>
          <a:xfrm>
            <a:off x="1144143" y="279387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36" name="Google Shape;136;p18"/>
          <p:cNvSpPr txBox="1"/>
          <p:nvPr/>
        </p:nvSpPr>
        <p:spPr>
          <a:xfrm>
            <a:off x="4713925" y="575050"/>
            <a:ext cx="3302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600" b="1">
                <a:solidFill>
                  <a:srgbClr val="0000FF"/>
                </a:solidFill>
              </a:rPr>
              <a:t>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37" name="Google Shape;137;p18"/>
          <p:cNvSpPr/>
          <p:nvPr/>
        </p:nvSpPr>
        <p:spPr>
          <a:xfrm>
            <a:off x="4713926" y="6253050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38" name="Google Shape;138;p18"/>
          <p:cNvGraphicFramePr/>
          <p:nvPr/>
        </p:nvGraphicFramePr>
        <p:xfrm>
          <a:off x="4495800" y="2713488"/>
          <a:ext cx="4316725" cy="3102787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220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5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1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7,500.00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7,500.00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6,750.00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51.11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3,300.00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38,450.00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35,150.00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91.42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3,300.00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39" name="Google Shape;139;p18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4250" y="2713500"/>
            <a:ext cx="4007626" cy="3168701"/>
          </a:xfrm>
          <a:prstGeom prst="rect">
            <a:avLst/>
          </a:prstGeom>
          <a:noFill/>
          <a:ln>
            <a:noFill/>
          </a:ln>
          <a:effectLst>
            <a:outerShdw blurRad="57150" dist="19050" dir="792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40" name="Google Shape;140;p1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41" name="Google Shape;141;p18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42" name="Google Shape;142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3" name="Google Shape;143;p18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9"/>
          <p:cNvSpPr txBox="1">
            <a:spLocks noGrp="1"/>
          </p:cNvSpPr>
          <p:nvPr>
            <p:ph type="subTitle" idx="1"/>
          </p:nvPr>
        </p:nvSpPr>
        <p:spPr>
          <a:xfrm>
            <a:off x="76350" y="12226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0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5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5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5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ค่าสาธารณูปโภค  </a:t>
            </a:r>
            <a:endParaRPr sz="24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49" name="Google Shape;14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50" name="Google Shape;150;p19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51" name="Google Shape;151;p19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52" name="Google Shape;152;p19"/>
          <p:cNvSpPr/>
          <p:nvPr/>
        </p:nvSpPr>
        <p:spPr>
          <a:xfrm>
            <a:off x="4673275" y="6247900"/>
            <a:ext cx="4168012" cy="3000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53" name="Google Shape;153;p19"/>
          <p:cNvGraphicFramePr/>
          <p:nvPr/>
        </p:nvGraphicFramePr>
        <p:xfrm>
          <a:off x="4212449" y="2615513"/>
          <a:ext cx="4719425" cy="3223938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34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8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2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107,750.00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106,209.76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98.57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1,540.24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12,250.00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12,250.00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138,000.00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136,459.76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98.88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1,540.24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54" name="Google Shape;154;p19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8125" y="2615525"/>
            <a:ext cx="3833524" cy="3222824"/>
          </a:xfrm>
          <a:prstGeom prst="rect">
            <a:avLst/>
          </a:prstGeom>
          <a:noFill/>
          <a:ln>
            <a:noFill/>
          </a:ln>
          <a:effectLst>
            <a:outerShdw blurRad="371475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155" name="Google Shape;155;p19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56" name="Google Shape;156;p19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57" name="Google Shape;157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58" name="Google Shape;158;p19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0"/>
          <p:cNvSpPr txBox="1">
            <a:spLocks noGrp="1"/>
          </p:cNvSpPr>
          <p:nvPr>
            <p:ph type="subTitle" idx="1"/>
          </p:nvPr>
        </p:nvSpPr>
        <p:spPr>
          <a:xfrm>
            <a:off x="76350" y="12226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0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5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5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5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ค่าตอบแทนผู้นำ อช.  </a:t>
            </a:r>
            <a:endParaRPr sz="24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64" name="Google Shape;16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65" name="Google Shape;165;p20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66" name="Google Shape;166;p20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67" name="Google Shape;167;p20"/>
          <p:cNvSpPr/>
          <p:nvPr/>
        </p:nvSpPr>
        <p:spPr>
          <a:xfrm>
            <a:off x="4673275" y="6247900"/>
            <a:ext cx="4168012" cy="3000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168" name="Google Shape;168;p20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69" name="Google Shape;169;p20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70" name="Google Shape;170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71" name="Google Shape;171;p20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72" name="Google Shape;172;p20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4800" y="2778301"/>
            <a:ext cx="3993276" cy="246917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graphicFrame>
        <p:nvGraphicFramePr>
          <p:cNvPr id="173" name="Google Shape;173;p20"/>
          <p:cNvGraphicFramePr/>
          <p:nvPr/>
        </p:nvGraphicFramePr>
        <p:xfrm>
          <a:off x="4472225" y="2778300"/>
          <a:ext cx="4372425" cy="2469200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08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7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58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85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4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4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64,000.00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82.05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8208"/>
            </a:gs>
            <a:gs pos="100000">
              <a:srgbClr val="703E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1"/>
          <p:cNvSpPr txBox="1">
            <a:spLocks noGrp="1"/>
          </p:cNvSpPr>
          <p:nvPr>
            <p:ph type="subTitle" idx="1"/>
          </p:nvPr>
        </p:nvSpPr>
        <p:spPr>
          <a:xfrm>
            <a:off x="76350" y="1222683"/>
            <a:ext cx="8991300" cy="1035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 b="1">
                <a:solidFill>
                  <a:srgbClr val="980000"/>
                </a:solidFill>
                <a:latin typeface="Sarabun"/>
                <a:ea typeface="Sarabun"/>
                <a:cs typeface="Sarabun"/>
                <a:sym typeface="Sarabun"/>
              </a:rPr>
              <a:t>กลุ่มงานประสานฯ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79" name="Google Shape;17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29975" y="1057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80" name="Google Shape;180;p21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1" name="Google Shape;181;p21"/>
          <p:cNvSpPr txBox="1"/>
          <p:nvPr/>
        </p:nvSpPr>
        <p:spPr>
          <a:xfrm>
            <a:off x="4713925" y="534200"/>
            <a:ext cx="3198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82" name="Google Shape;182;p21"/>
          <p:cNvSpPr txBox="1">
            <a:spLocks noGrp="1"/>
          </p:cNvSpPr>
          <p:nvPr>
            <p:ph type="ctrTitle"/>
          </p:nvPr>
        </p:nvSpPr>
        <p:spPr>
          <a:xfrm>
            <a:off x="940050" y="101600"/>
            <a:ext cx="68910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00"/>
                </a:solidFill>
                <a:highlight>
                  <a:srgbClr val="FFFF00"/>
                </a:highlight>
              </a:rPr>
              <a:t>ระบบแจ้งเตือนการเบิกจ่ายงบประมาณ พ.ศ. 2564 </a:t>
            </a:r>
            <a:endParaRPr sz="2200" b="1">
              <a:solidFill>
                <a:srgbClr val="FF0000"/>
              </a:solidFill>
              <a:highlight>
                <a:srgbClr val="FFFF00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3" name="Google Shape;183;p21"/>
          <p:cNvSpPr/>
          <p:nvPr/>
        </p:nvSpPr>
        <p:spPr>
          <a:xfrm>
            <a:off x="4943976" y="6361787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184" name="Google Shape;184;p21"/>
          <p:cNvSpPr/>
          <p:nvPr/>
        </p:nvSpPr>
        <p:spPr>
          <a:xfrm>
            <a:off x="481650" y="6273203"/>
            <a:ext cx="3171529" cy="432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185" name="Google Shape;185;p21"/>
          <p:cNvGraphicFramePr/>
          <p:nvPr/>
        </p:nvGraphicFramePr>
        <p:xfrm>
          <a:off x="3503263" y="2491400"/>
          <a:ext cx="5501200" cy="3498892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2359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9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3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1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34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/>
                        <a:t>งบประมาณ</a:t>
                      </a:r>
                      <a:endParaRPr sz="1200"/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ค่าวัสดุสำนักงาน/วัสดุคอมพิวเตอร์ 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14,250.00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14,250.00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65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ค่าซ่อมแซมครุภัณฑ์สำนักงาน/ยานพาหนะ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19,740.00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19,554.00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99.06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186.00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ค่าน้ำมันเชื้อเพลิง 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ค่าสาธารณูปโภค 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106,034.92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98.41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1,715.08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ค่าจ้างเหมาพนักงานเอกชน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236,221.50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208,221.50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88.15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28,000.00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ค่าเช่าบ้านข้าราชการ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583,425.00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580,670.48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99.53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2,754.52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ค่าใช้จ่ายในการเดินทางไปราชการ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315,900.00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276,230.00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87.44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39,670.00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ค่าใช้จ่ายสำรอง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140,415.00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63,720.00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45.38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76,695.00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ค่าล่วงเวลา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ค่าตอบแทน อสพ.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88.89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ค่าขนย้าย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8,910.00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8,910.00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4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ค่าเบี้ยประกันภัยรถยนต์ราชการ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3,140.00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3,140.00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72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ค่าพาหนะโครงการส่วนกลาง </a:t>
                      </a: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(8 โครงการ)</a:t>
                      </a:r>
                      <a:endParaRPr sz="7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38,050.00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29,590.00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77.77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8,460.00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48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1,623,401.50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1,449,420.90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89.28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173,980.60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pic>
        <p:nvPicPr>
          <p:cNvPr id="186" name="Google Shape;186;p21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87" name="Google Shape;187;p21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2491400"/>
            <a:ext cx="3198450" cy="3540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2"/>
          <p:cNvSpPr txBox="1">
            <a:spLocks noGrp="1"/>
          </p:cNvSpPr>
          <p:nvPr>
            <p:ph type="subTitle" idx="1"/>
          </p:nvPr>
        </p:nvSpPr>
        <p:spPr>
          <a:xfrm>
            <a:off x="0" y="11019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1-4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94" name="Google Shape;19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3657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95" name="Google Shape;195;p22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6" name="Google Shape;196;p22"/>
          <p:cNvSpPr txBox="1"/>
          <p:nvPr/>
        </p:nvSpPr>
        <p:spPr>
          <a:xfrm>
            <a:off x="4713925" y="534200"/>
            <a:ext cx="33525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97" name="Google Shape;197;p22"/>
          <p:cNvSpPr txBox="1">
            <a:spLocks noGrp="1"/>
          </p:cNvSpPr>
          <p:nvPr>
            <p:ph type="ctrTitle"/>
          </p:nvPr>
        </p:nvSpPr>
        <p:spPr>
          <a:xfrm>
            <a:off x="1016250" y="101600"/>
            <a:ext cx="6684900" cy="432600"/>
          </a:xfrm>
          <a:prstGeom prst="rect">
            <a:avLst/>
          </a:prstGeom>
          <a:effectLst>
            <a:outerShdw blurRad="28575" dist="28575" algn="bl" rotWithShape="0">
              <a:schemeClr val="lt1">
                <a:alpha val="81000"/>
              </a:schemeClr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8" name="Google Shape;198;p22"/>
          <p:cNvSpPr/>
          <p:nvPr/>
        </p:nvSpPr>
        <p:spPr>
          <a:xfrm>
            <a:off x="557850" y="6526575"/>
            <a:ext cx="2468321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Play"/>
              </a:rPr>
              <a:t>strong together</a:t>
            </a:r>
          </a:p>
        </p:txBody>
      </p:sp>
      <p:sp>
        <p:nvSpPr>
          <p:cNvPr id="199" name="Google Shape;199;p22"/>
          <p:cNvSpPr/>
          <p:nvPr/>
        </p:nvSpPr>
        <p:spPr>
          <a:xfrm>
            <a:off x="5772578" y="6526575"/>
            <a:ext cx="2873359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200" name="Google Shape;200;p22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225"/>
            <a:ext cx="748800" cy="8892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01" name="Google Shape;201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pic>
        <p:nvPicPr>
          <p:cNvPr id="202" name="Google Shape;202;p22" title="แผนภูมิ"/>
          <p:cNvPicPr preferRelativeResize="0"/>
          <p:nvPr/>
        </p:nvPicPr>
        <p:blipFill rotWithShape="1">
          <a:blip r:embed="rId6">
            <a:alphaModFix/>
          </a:blip>
          <a:srcRect l="1603"/>
          <a:stretch/>
        </p:blipFill>
        <p:spPr>
          <a:xfrm>
            <a:off x="245123" y="1776750"/>
            <a:ext cx="8657500" cy="4606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08" name="Google Shape;208;p23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09" name="Google Shape;209;p23"/>
          <p:cNvSpPr txBox="1"/>
          <p:nvPr/>
        </p:nvSpPr>
        <p:spPr>
          <a:xfrm>
            <a:off x="4713925" y="610400"/>
            <a:ext cx="311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10" name="Google Shape;210;p23"/>
          <p:cNvSpPr txBox="1">
            <a:spLocks noGrp="1"/>
          </p:cNvSpPr>
          <p:nvPr>
            <p:ph type="ctrTitle"/>
          </p:nvPr>
        </p:nvSpPr>
        <p:spPr>
          <a:xfrm>
            <a:off x="1168650" y="177800"/>
            <a:ext cx="6384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11" name="Google Shape;211;p23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501" y="217250"/>
            <a:ext cx="633600" cy="7527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12" name="Google Shape;212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13" name="Google Shape;213;p23"/>
          <p:cNvSpPr txBox="1">
            <a:spLocks noGrp="1"/>
          </p:cNvSpPr>
          <p:nvPr>
            <p:ph type="subTitle" idx="1"/>
          </p:nvPr>
        </p:nvSpPr>
        <p:spPr>
          <a:xfrm>
            <a:off x="0" y="12543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1-4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sp>
        <p:nvSpPr>
          <p:cNvPr id="214" name="Google Shape;214;p23"/>
          <p:cNvSpPr/>
          <p:nvPr/>
        </p:nvSpPr>
        <p:spPr>
          <a:xfrm>
            <a:off x="624075" y="2159825"/>
            <a:ext cx="2009700" cy="1207200"/>
          </a:xfrm>
          <a:prstGeom prst="bevel">
            <a:avLst>
              <a:gd name="adj" fmla="val 12500"/>
            </a:avLst>
          </a:prstGeom>
          <a:solidFill>
            <a:srgbClr val="FCF8C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34 โครงการ</a:t>
            </a:r>
            <a:endParaRPr sz="2200" b="1"/>
          </a:p>
        </p:txBody>
      </p:sp>
      <p:sp>
        <p:nvSpPr>
          <p:cNvPr id="215" name="Google Shape;215;p23"/>
          <p:cNvSpPr txBox="1"/>
          <p:nvPr/>
        </p:nvSpPr>
        <p:spPr>
          <a:xfrm>
            <a:off x="257175" y="3424225"/>
            <a:ext cx="2686200" cy="1077300"/>
          </a:xfrm>
          <a:prstGeom prst="rect">
            <a:avLst/>
          </a:prstGeom>
          <a:solidFill>
            <a:srgbClr val="FFFFB9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 b="1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3,509,268.70</a:t>
            </a:r>
            <a:endParaRPr sz="2900" b="1">
              <a:solidFill>
                <a:srgbClr val="FF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3500">
              <a:solidFill>
                <a:srgbClr val="FF00FF"/>
              </a:solidFill>
            </a:endParaRPr>
          </a:p>
        </p:txBody>
      </p:sp>
      <p:sp>
        <p:nvSpPr>
          <p:cNvPr id="216" name="Google Shape;216;p23"/>
          <p:cNvSpPr/>
          <p:nvPr/>
        </p:nvSpPr>
        <p:spPr>
          <a:xfrm>
            <a:off x="3519500" y="2159825"/>
            <a:ext cx="2009700" cy="1207200"/>
          </a:xfrm>
          <a:prstGeom prst="bevel">
            <a:avLst>
              <a:gd name="adj" fmla="val 12500"/>
            </a:avLst>
          </a:prstGeom>
          <a:solidFill>
            <a:srgbClr val="FCF8C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เบิกจ่ายแล้ว</a:t>
            </a:r>
            <a:endParaRPr sz="2200" b="1"/>
          </a:p>
        </p:txBody>
      </p:sp>
      <p:sp>
        <p:nvSpPr>
          <p:cNvPr id="217" name="Google Shape;217;p23"/>
          <p:cNvSpPr txBox="1"/>
          <p:nvPr/>
        </p:nvSpPr>
        <p:spPr>
          <a:xfrm>
            <a:off x="3195625" y="3424225"/>
            <a:ext cx="2686200" cy="1077300"/>
          </a:xfrm>
          <a:prstGeom prst="rect">
            <a:avLst/>
          </a:prstGeom>
          <a:solidFill>
            <a:srgbClr val="FFFFB9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 b="1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2,811,933.70</a:t>
            </a:r>
            <a:endParaRPr sz="2900" b="1">
              <a:solidFill>
                <a:srgbClr val="FF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2900">
              <a:solidFill>
                <a:srgbClr val="FF00FF"/>
              </a:solidFill>
            </a:endParaRPr>
          </a:p>
        </p:txBody>
      </p:sp>
      <p:sp>
        <p:nvSpPr>
          <p:cNvPr id="218" name="Google Shape;218;p23"/>
          <p:cNvSpPr/>
          <p:nvPr/>
        </p:nvSpPr>
        <p:spPr>
          <a:xfrm>
            <a:off x="6457950" y="2159825"/>
            <a:ext cx="1890600" cy="1207200"/>
          </a:xfrm>
          <a:prstGeom prst="bevel">
            <a:avLst>
              <a:gd name="adj" fmla="val 12500"/>
            </a:avLst>
          </a:prstGeom>
          <a:solidFill>
            <a:srgbClr val="FCF8C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คงเหลือ</a:t>
            </a:r>
            <a:endParaRPr sz="2200" b="1"/>
          </a:p>
        </p:txBody>
      </p:sp>
      <p:sp>
        <p:nvSpPr>
          <p:cNvPr id="219" name="Google Shape;219;p23"/>
          <p:cNvSpPr txBox="1"/>
          <p:nvPr/>
        </p:nvSpPr>
        <p:spPr>
          <a:xfrm>
            <a:off x="6134075" y="3424225"/>
            <a:ext cx="2686200" cy="1077300"/>
          </a:xfrm>
          <a:prstGeom prst="rect">
            <a:avLst/>
          </a:prstGeom>
          <a:solidFill>
            <a:srgbClr val="FFFFB9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 b="1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697,335</a:t>
            </a:r>
            <a:endParaRPr sz="2900" b="1">
              <a:solidFill>
                <a:srgbClr val="FF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2900">
              <a:solidFill>
                <a:srgbClr val="FF00FF"/>
              </a:solidFill>
            </a:endParaRPr>
          </a:p>
        </p:txBody>
      </p:sp>
      <p:sp>
        <p:nvSpPr>
          <p:cNvPr id="220" name="Google Shape;220;p23"/>
          <p:cNvSpPr/>
          <p:nvPr/>
        </p:nvSpPr>
        <p:spPr>
          <a:xfrm>
            <a:off x="4645725" y="6220375"/>
            <a:ext cx="4146746" cy="3286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21" name="Google Shape;221;p23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sp>
        <p:nvSpPr>
          <p:cNvPr id="222" name="Google Shape;222;p23"/>
          <p:cNvSpPr/>
          <p:nvPr/>
        </p:nvSpPr>
        <p:spPr>
          <a:xfrm>
            <a:off x="2553050" y="4777100"/>
            <a:ext cx="2600700" cy="1038600"/>
          </a:xfrm>
          <a:prstGeom prst="roundRect">
            <a:avLst>
              <a:gd name="adj" fmla="val 45328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th" sz="4600" b="1">
                <a:solidFill>
                  <a:srgbClr val="980000"/>
                </a:solidFill>
              </a:rPr>
              <a:t>80.13%</a:t>
            </a:r>
            <a:endParaRPr sz="3600" b="1">
              <a:solidFill>
                <a:srgbClr val="980000"/>
              </a:solidFill>
            </a:endParaRPr>
          </a:p>
        </p:txBody>
      </p:sp>
      <p:sp>
        <p:nvSpPr>
          <p:cNvPr id="223" name="Google Shape;223;p23"/>
          <p:cNvSpPr/>
          <p:nvPr/>
        </p:nvSpPr>
        <p:spPr>
          <a:xfrm rot="5400000" flipH="1">
            <a:off x="5670725" y="4370413"/>
            <a:ext cx="1096625" cy="1826275"/>
          </a:xfrm>
          <a:prstGeom prst="flowChartOffpageConnector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rowalliaUPC"/>
              <a:ea typeface="BrowalliaUPC"/>
              <a:cs typeface="BrowalliaUPC"/>
              <a:sym typeface="BrowalliaUPC"/>
            </a:endParaRPr>
          </a:p>
        </p:txBody>
      </p:sp>
      <p:sp>
        <p:nvSpPr>
          <p:cNvPr id="224" name="Google Shape;224;p23"/>
          <p:cNvSpPr/>
          <p:nvPr/>
        </p:nvSpPr>
        <p:spPr>
          <a:xfrm>
            <a:off x="5405400" y="5123325"/>
            <a:ext cx="1726777" cy="35905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Impact"/>
              </a:rPr>
              <a:t>%เบิกจ่าย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4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    โครงการพัฒนาหมู่บ้านเศรษฐกิจพอเพียง (โคก หนอง นา โมเดล)</a:t>
            </a:r>
            <a:endParaRPr sz="24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230" name="Google Shape;23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9237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31" name="Google Shape;231;p24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32" name="Google Shape;232;p24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33" name="Google Shape;233;p24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34" name="Google Shape;234;p24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0450" y="2607350"/>
            <a:ext cx="3631801" cy="25187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76000"/>
              </a:srgbClr>
            </a:outerShdw>
          </a:effectLst>
        </p:spPr>
      </p:pic>
      <p:sp>
        <p:nvSpPr>
          <p:cNvPr id="235" name="Google Shape;235;p24"/>
          <p:cNvSpPr/>
          <p:nvPr/>
        </p:nvSpPr>
        <p:spPr>
          <a:xfrm>
            <a:off x="4645725" y="6220375"/>
            <a:ext cx="4146746" cy="3286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236" name="Google Shape;236;p24"/>
          <p:cNvGraphicFramePr/>
          <p:nvPr/>
        </p:nvGraphicFramePr>
        <p:xfrm>
          <a:off x="4219413" y="2607350"/>
          <a:ext cx="4588700" cy="2518725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21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5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2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7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7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37" name="Google Shape;237;p24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38" name="Google Shape;238;p24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rot="10800000"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39" name="Google Shape;239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5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/>
              <a:t>   </a:t>
            </a:r>
            <a:r>
              <a:rPr lang="th" sz="2200">
                <a:solidFill>
                  <a:srgbClr val="000000"/>
                </a:solidFill>
              </a:rPr>
              <a:t>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โครงการเพิ่มประสิทธิภาพเครือข่ายกองทุนแม่ของแผ่นดินระดับอำเภอ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45" name="Google Shape;24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46" name="Google Shape;246;p25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47" name="Google Shape;247;p25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248" name="Google Shape;248;p25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49" name="Google Shape;249;p25"/>
          <p:cNvGraphicFramePr/>
          <p:nvPr/>
        </p:nvGraphicFramePr>
        <p:xfrm>
          <a:off x="4351075" y="2591950"/>
          <a:ext cx="4334375" cy="2708475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17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6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4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 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50" name="Google Shape;250;p25"/>
          <p:cNvSpPr/>
          <p:nvPr/>
        </p:nvSpPr>
        <p:spPr>
          <a:xfrm>
            <a:off x="4668926" y="6334850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251" name="Google Shape;251;p25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5800" y="2591950"/>
            <a:ext cx="3813451" cy="2708475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25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53" name="Google Shape;253;p25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54" name="Google Shape;254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6"/>
          <p:cNvSpPr txBox="1">
            <a:spLocks noGrp="1"/>
          </p:cNvSpPr>
          <p:nvPr>
            <p:ph type="subTitle" idx="1"/>
          </p:nvPr>
        </p:nvSpPr>
        <p:spPr>
          <a:xfrm>
            <a:off x="0" y="13414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โครงการสร้างและพัฒนาสัมมาชีพชุมชนในระดับหมู่บ้าน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60" name="Google Shape;260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49825" y="16012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61" name="Google Shape;261;p26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62" name="Google Shape;262;p26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263" name="Google Shape;263;p26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64" name="Google Shape;264;p26"/>
          <p:cNvGraphicFramePr/>
          <p:nvPr/>
        </p:nvGraphicFramePr>
        <p:xfrm>
          <a:off x="4346700" y="2732750"/>
          <a:ext cx="4477625" cy="2654875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14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7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4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 %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325,000.00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325,000.00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128,600.00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64.30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71,400.00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675,000.00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603,600.00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89.42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71,400.00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65" name="Google Shape;265;p26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6900" y="2732750"/>
            <a:ext cx="3812676" cy="2654874"/>
          </a:xfrm>
          <a:prstGeom prst="rect">
            <a:avLst/>
          </a:prstGeom>
          <a:noFill/>
          <a:ln>
            <a:noFill/>
          </a:ln>
          <a:effectLst>
            <a:outerShdw blurRad="400050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266" name="Google Shape;266;p26"/>
          <p:cNvSpPr/>
          <p:nvPr/>
        </p:nvSpPr>
        <p:spPr>
          <a:xfrm>
            <a:off x="4713925" y="6218113"/>
            <a:ext cx="4078546" cy="3017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67" name="Google Shape;267;p2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68" name="Google Shape;268;p26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6900" y="230750"/>
            <a:ext cx="741000" cy="8799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69" name="Google Shape;269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7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โครงการจัดทำแผนพัฒนาวิถีชีวิตเศรษฐกิจพอเพียง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75" name="Google Shape;275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76" name="Google Shape;276;p27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77" name="Google Shape;277;p27"/>
          <p:cNvSpPr txBox="1"/>
          <p:nvPr/>
        </p:nvSpPr>
        <p:spPr>
          <a:xfrm>
            <a:off x="4713925" y="534200"/>
            <a:ext cx="30978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18 มิ.ย.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78" name="Google Shape;278;p27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79" name="Google Shape;279;p27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9425" y="2662925"/>
            <a:ext cx="3631801" cy="2678499"/>
          </a:xfrm>
          <a:prstGeom prst="rect">
            <a:avLst/>
          </a:prstGeom>
          <a:noFill/>
          <a:ln>
            <a:noFill/>
          </a:ln>
          <a:effectLst>
            <a:outerShdw blurRad="528638" dist="19050" dir="5400000" algn="bl" rotWithShape="0">
              <a:srgbClr val="0000FF">
                <a:alpha val="50000"/>
              </a:srgbClr>
            </a:outerShdw>
          </a:effectLst>
        </p:spPr>
      </p:pic>
      <p:graphicFrame>
        <p:nvGraphicFramePr>
          <p:cNvPr id="280" name="Google Shape;280;p27"/>
          <p:cNvGraphicFramePr/>
          <p:nvPr/>
        </p:nvGraphicFramePr>
        <p:xfrm>
          <a:off x="4083950" y="2662900"/>
          <a:ext cx="4621275" cy="2678550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2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5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3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9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</a:t>
                      </a: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81" name="Google Shape;281;p27"/>
          <p:cNvSpPr/>
          <p:nvPr/>
        </p:nvSpPr>
        <p:spPr>
          <a:xfrm>
            <a:off x="4508025" y="6266274"/>
            <a:ext cx="4112243" cy="2854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82" name="Google Shape;282;p2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83" name="Google Shape;283;p27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84" name="Google Shape;284;p2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8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โครงการสัมมนาการเรียนรู้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90" name="Google Shape;290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68650" y="2190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91" name="Google Shape;291;p28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92" name="Google Shape;292;p28"/>
          <p:cNvSpPr txBox="1"/>
          <p:nvPr/>
        </p:nvSpPr>
        <p:spPr>
          <a:xfrm>
            <a:off x="4713925" y="534200"/>
            <a:ext cx="3075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93" name="Google Shape;293;p28"/>
          <p:cNvSpPr txBox="1">
            <a:spLocks noGrp="1"/>
          </p:cNvSpPr>
          <p:nvPr>
            <p:ph type="ctrTitle"/>
          </p:nvPr>
        </p:nvSpPr>
        <p:spPr>
          <a:xfrm>
            <a:off x="12448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94" name="Google Shape;294;p28"/>
          <p:cNvGraphicFramePr/>
          <p:nvPr/>
        </p:nvGraphicFramePr>
        <p:xfrm>
          <a:off x="4175625" y="2444275"/>
          <a:ext cx="4718250" cy="2883150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245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8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3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9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95" name="Google Shape;295;p28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1100" y="2444300"/>
            <a:ext cx="3631799" cy="2907225"/>
          </a:xfrm>
          <a:prstGeom prst="rect">
            <a:avLst/>
          </a:prstGeom>
          <a:noFill/>
          <a:ln>
            <a:noFill/>
          </a:ln>
          <a:effectLst>
            <a:outerShdw blurRad="542925" dist="19050" dir="5400000" algn="bl" rotWithShape="0">
              <a:srgbClr val="0000FF">
                <a:alpha val="60000"/>
              </a:srgbClr>
            </a:outerShdw>
          </a:effectLst>
        </p:spPr>
      </p:pic>
      <p:sp>
        <p:nvSpPr>
          <p:cNvPr id="296" name="Google Shape;296;p28"/>
          <p:cNvSpPr/>
          <p:nvPr/>
        </p:nvSpPr>
        <p:spPr>
          <a:xfrm>
            <a:off x="4775951" y="62412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97" name="Google Shape;297;p2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98" name="Google Shape;298;p28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314275" y="219050"/>
            <a:ext cx="728700" cy="865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99" name="Google Shape;299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9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</a:t>
            </a: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โครงการเสริมสร้างและพัฒนาผู้นำการเปลี่ยนแปลง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05" name="Google Shape;30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06" name="Google Shape;306;p29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07" name="Google Shape;307;p29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08" name="Google Shape;308;p29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09" name="Google Shape;309;p29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310" name="Google Shape;310;p29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11" name="Google Shape;311;p29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graphicFrame>
        <p:nvGraphicFramePr>
          <p:cNvPr id="312" name="Google Shape;312;p29"/>
          <p:cNvGraphicFramePr/>
          <p:nvPr/>
        </p:nvGraphicFramePr>
        <p:xfrm>
          <a:off x="3467050" y="2586350"/>
          <a:ext cx="5393775" cy="2295525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476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3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9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51,550.00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51,550.00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105,350.00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105,350.00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13" name="Google Shape;313;p29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1825" y="2541225"/>
            <a:ext cx="3171525" cy="237732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314" name="Google Shape;314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0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โครงการประชุมเชิงปฏิบัติการจัดทำแผนพัฒนาตำบล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20" name="Google Shape;32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21" name="Google Shape;321;p30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22" name="Google Shape;322;p30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23" name="Google Shape;323;p30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24" name="Google Shape;324;p30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325" name="Google Shape;325;p30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26" name="Google Shape;326;p30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27" name="Google Shape;327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graphicFrame>
        <p:nvGraphicFramePr>
          <p:cNvPr id="328" name="Google Shape;328;p30"/>
          <p:cNvGraphicFramePr/>
          <p:nvPr/>
        </p:nvGraphicFramePr>
        <p:xfrm>
          <a:off x="3720738" y="2602375"/>
          <a:ext cx="5072775" cy="2295525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359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1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2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1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7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62,400.00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62,400.00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182,000.00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182,000.00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29" name="Google Shape;329;p30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6175" y="2598200"/>
            <a:ext cx="3253851" cy="2295525"/>
          </a:xfrm>
          <a:prstGeom prst="rect">
            <a:avLst/>
          </a:pr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1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9444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โครงการประชุมเชิงปฏิบัติการ Mobile Clinic สร้างสุขกองทุนชุมชน</a:t>
            </a: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35" name="Google Shape;335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36" name="Google Shape;336;p31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37" name="Google Shape;337;p31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38" name="Google Shape;338;p31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39" name="Google Shape;339;p31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340" name="Google Shape;340;p31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41" name="Google Shape;341;p31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42" name="Google Shape;342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pic>
        <p:nvPicPr>
          <p:cNvPr id="343" name="Google Shape;343;p31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4974" y="2573775"/>
            <a:ext cx="3337425" cy="2363650"/>
          </a:xfrm>
          <a:prstGeom prst="rect">
            <a:avLst/>
          </a:pr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</p:pic>
      <p:graphicFrame>
        <p:nvGraphicFramePr>
          <p:cNvPr id="344" name="Google Shape;344;p31"/>
          <p:cNvGraphicFramePr/>
          <p:nvPr/>
        </p:nvGraphicFramePr>
        <p:xfrm>
          <a:off x="3796275" y="2593538"/>
          <a:ext cx="5110875" cy="2319528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24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1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8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87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12,900.00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70.35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3,825.00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12,900.00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12,900.00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12,900.00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12,900.00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38,700.00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21,975.00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56.78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16,725.00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2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โครงการตลาดนัดคนไทยยิ้มได้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50" name="Google Shape;350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51" name="Google Shape;351;p32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52" name="Google Shape;352;p32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53" name="Google Shape;353;p32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54" name="Google Shape;354;p32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355" name="Google Shape;355;p32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5250" y="2628775"/>
            <a:ext cx="3631800" cy="2310825"/>
          </a:xfrm>
          <a:prstGeom prst="rect">
            <a:avLst/>
          </a:pr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56" name="Google Shape;356;p32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57" name="Google Shape;357;p32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58" name="Google Shape;358;p3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graphicFrame>
        <p:nvGraphicFramePr>
          <p:cNvPr id="359" name="Google Shape;359;p32"/>
          <p:cNvGraphicFramePr/>
          <p:nvPr/>
        </p:nvGraphicFramePr>
        <p:xfrm>
          <a:off x="3941113" y="2622125"/>
          <a:ext cx="4821200" cy="2295525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252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9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9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1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9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33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โครงการส่งเสริมและพัฒนากองทุนแม่ของแผ่นดิน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65" name="Google Shape;365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66" name="Google Shape;366;p33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67" name="Google Shape;367;p33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24 มิ.ย. 2564</a:t>
            </a:r>
            <a:endParaRPr sz="16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68" name="Google Shape;368;p33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69" name="Google Shape;369;p33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370" name="Google Shape;370;p33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71" name="Google Shape;371;p33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72" name="Google Shape;372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graphicFrame>
        <p:nvGraphicFramePr>
          <p:cNvPr id="373" name="Google Shape;373;p33"/>
          <p:cNvGraphicFramePr/>
          <p:nvPr/>
        </p:nvGraphicFramePr>
        <p:xfrm>
          <a:off x="3880550" y="2674850"/>
          <a:ext cx="5095875" cy="2188200"/>
        </p:xfrm>
        <a:graphic>
          <a:graphicData uri="http://schemas.openxmlformats.org/drawingml/2006/table">
            <a:tbl>
              <a:tblPr>
                <a:noFill/>
                <a:tableStyleId>{899CE61A-15E2-467B-970E-093A113BEB66}</a:tableStyleId>
              </a:tblPr>
              <a:tblGrid>
                <a:gridCol w="1323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75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4,650.00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57.41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1FF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24,300.00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12,750.00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52.47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11,550.00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74" name="Google Shape;374;p33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3775" y="2674838"/>
            <a:ext cx="3575751" cy="22110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4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" name="Google Shape;380;p34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81" name="Google Shape;381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575" y="409575"/>
            <a:ext cx="9107425" cy="603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1614</Words>
  <Application>Microsoft Office PowerPoint</Application>
  <PresentationFormat>นำเสนอทางหน้าจอ (4:3)</PresentationFormat>
  <Paragraphs>736</Paragraphs>
  <Slides>22</Slides>
  <Notes>22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22</vt:i4>
      </vt:variant>
    </vt:vector>
  </HeadingPairs>
  <TitlesOfParts>
    <vt:vector size="33" baseType="lpstr">
      <vt:lpstr>BrowalliaUPC</vt:lpstr>
      <vt:lpstr>Play</vt:lpstr>
      <vt:lpstr>DilleniaUPC</vt:lpstr>
      <vt:lpstr>TH SarabunPSK</vt:lpstr>
      <vt:lpstr>Impact</vt:lpstr>
      <vt:lpstr>Arial</vt:lpstr>
      <vt:lpstr>Sarabun</vt:lpstr>
      <vt:lpstr>FreesiaUPC</vt:lpstr>
      <vt:lpstr>Chakra Petch</vt:lpstr>
      <vt:lpstr>Leelawadee</vt:lpstr>
      <vt:lpstr>Simple Light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😊 SK-WARNING</dc:title>
  <dc:creator>HP</dc:creator>
  <cp:lastModifiedBy>HP</cp:lastModifiedBy>
  <cp:revision>2</cp:revision>
  <dcterms:modified xsi:type="dcterms:W3CDTF">2021-07-15T06:40:15Z</dcterms:modified>
</cp:coreProperties>
</file>