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embeddedFontLst>
    <p:embeddedFont>
      <p:font typeface="BrowalliaUPC" panose="020B0604020202020204" pitchFamily="34" charset="-34"/>
      <p:regular r:id="rId25"/>
      <p:bold r:id="rId26"/>
      <p:italic r:id="rId27"/>
      <p:boldItalic r:id="rId28"/>
    </p:embeddedFont>
    <p:embeddedFont>
      <p:font typeface="DilleniaUPC" panose="02020603050405020304" pitchFamily="18" charset="-34"/>
      <p:regular r:id="rId29"/>
      <p:bold r:id="rId30"/>
      <p:italic r:id="rId31"/>
      <p:boldItalic r:id="rId32"/>
    </p:embeddedFont>
    <p:embeddedFont>
      <p:font typeface="TH SarabunPSK" panose="020B0500040200020003" pitchFamily="34" charset="-34"/>
      <p:regular r:id="rId33"/>
      <p:bold r:id="rId34"/>
      <p:italic r:id="rId35"/>
      <p:boldItalic r:id="rId36"/>
    </p:embeddedFont>
    <p:embeddedFont>
      <p:font typeface="Impact" panose="020B0806030902050204" pitchFamily="34" charset="0"/>
      <p:regular r:id="rId37"/>
    </p:embeddedFont>
    <p:embeddedFont>
      <p:font typeface="Sarabun" panose="020B0604020202020204" charset="-34"/>
      <p:regular r:id="rId38"/>
      <p:bold r:id="rId39"/>
      <p:italic r:id="rId40"/>
      <p:boldItalic r:id="rId41"/>
    </p:embeddedFont>
    <p:embeddedFont>
      <p:font typeface="FreesiaUPC" panose="020B0604020202020204" pitchFamily="34" charset="-34"/>
      <p:regular r:id="rId42"/>
      <p:bold r:id="rId43"/>
      <p:italic r:id="rId44"/>
      <p:boldItalic r:id="rId45"/>
    </p:embeddedFont>
    <p:embeddedFont>
      <p:font typeface="Chakra Petch" panose="020B0604020202020204" charset="-34"/>
      <p:regular r:id="rId46"/>
      <p:bold r:id="rId47"/>
      <p:italic r:id="rId48"/>
      <p:boldItalic r:id="rId49"/>
    </p:embeddedFont>
    <p:embeddedFont>
      <p:font typeface="Leelawadee" panose="020B0502040204020203" pitchFamily="34" charset="-34"/>
      <p:regular r:id="rId50"/>
      <p:bold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F337E02-2F62-4E01-B637-55EA608974AD}">
  <a:tblStyle styleId="{9F337E02-2F62-4E01-B637-55EA608974A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26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font" Target="fonts/font23.fntdata"/><Relationship Id="rId50" Type="http://schemas.openxmlformats.org/officeDocument/2006/relationships/font" Target="fonts/font26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font" Target="fonts/font21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font" Target="fonts/font24.fntdata"/><Relationship Id="rId8" Type="http://schemas.openxmlformats.org/officeDocument/2006/relationships/slide" Target="slides/slide7.xml"/><Relationship Id="rId51" Type="http://schemas.openxmlformats.org/officeDocument/2006/relationships/font" Target="fonts/font2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font" Target="fonts/font22.fntdata"/><Relationship Id="rId20" Type="http://schemas.openxmlformats.org/officeDocument/2006/relationships/slide" Target="slides/slide19.xml"/><Relationship Id="rId41" Type="http://schemas.openxmlformats.org/officeDocument/2006/relationships/font" Target="fonts/font17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49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3c630541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d3c630541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3c630541b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3c630541b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d3c630541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d3c630541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de8dae161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de8dae161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de8dae161a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de8dae161a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e1bfa3dab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e1bfa3dab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22150"/>
            <a:ext cx="9144000" cy="770100"/>
          </a:xfrm>
          <a:prstGeom prst="rect">
            <a:avLst/>
          </a:prstGeom>
          <a:solidFill>
            <a:srgbClr val="00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700" b="1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เป้าหมายตัวชี้วัดคำรับรอง/ผลการเบิกจ่ายงบประมาณ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50" y="572321"/>
            <a:ext cx="3631800" cy="6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10400"/>
            <a:ext cx="3217800" cy="432600"/>
          </a:xfrm>
          <a:prstGeom prst="rect">
            <a:avLst/>
          </a:prstGeom>
          <a:solidFill>
            <a:srgbClr val="FAF58C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800" b="1">
              <a:solidFill>
                <a:srgbClr val="0000FF"/>
              </a:solidFill>
            </a:endParaRPr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736575" y="6065600"/>
            <a:ext cx="3631797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>
            <a:off x="4777350" y="3616150"/>
            <a:ext cx="20754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78.63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60375" y="2224400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เป้าหมายตัวชี้วัดคำรับรอง</a:t>
            </a: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7369825" y="320946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277813" y="3949550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ผลเบิกจ่าย</a:t>
            </a: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67" name="Google Shape;6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3175" y="2844575"/>
            <a:ext cx="3854525" cy="30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 rot="-5400000">
            <a:off x="-1087161" y="4162139"/>
            <a:ext cx="2991871" cy="411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</a:rPr>
              <a:t>ค่าคะแนน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7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1-4</a:t>
            </a:r>
            <a:endParaRPr sz="27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4713925" y="686600"/>
            <a:ext cx="3385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77" name="Google Shape;77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78" name="Google Shape;78;p14"/>
          <p:cNvGraphicFramePr/>
          <p:nvPr/>
        </p:nvGraphicFramePr>
        <p:xfrm>
          <a:off x="3754263" y="2507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53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50,420.00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69.85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15,200.00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1,564,548.70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1,209,548.70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77.31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1,628,401.50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1,454,420.90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89.32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173,980.60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721,875.00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607,475.00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84.15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114,400.00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659,625.00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529,290.00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80.24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130,335.00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650,475.00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302,775.00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46.55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347,700.00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5,319,495.20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4,182,879.60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78.63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1,136,615.60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9" name="Google Shape;79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0" name="Google Shape;80;p1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1" name="Google Shape;81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3325"/>
            <a:ext cx="3500775" cy="35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3" name="Google Shape;83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sz="2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89" name="Google Shape;8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1" name="Google Shape;91;p15"/>
          <p:cNvGraphicFramePr/>
          <p:nvPr/>
        </p:nvGraphicFramePr>
        <p:xfrm>
          <a:off x="4113450" y="2562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7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9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1,623,401.50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1,449,420.90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89.28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173,980.60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55,725.00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43,225.00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77.57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12,500.00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57,375.00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47,075.00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82.05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10,300.00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1,809,626.50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1,612,845.90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89.13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196,780.60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" name="Google Shape;92;p15"/>
          <p:cNvSpPr txBox="1"/>
          <p:nvPr/>
        </p:nvSpPr>
        <p:spPr>
          <a:xfrm>
            <a:off x="4713925" y="610400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3" name="Google Shape;93;p15"/>
          <p:cNvSpPr/>
          <p:nvPr/>
        </p:nvSpPr>
        <p:spPr>
          <a:xfrm>
            <a:off x="5021838" y="624555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94" name="Google Shape;94;p1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800" y="2571050"/>
            <a:ext cx="3631800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5" name="Google Shape;95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6" name="Google Shape;96;p1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97" name="Google Shape;9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98" name="Google Shape;98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713925" y="610400"/>
            <a:ext cx="33342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6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08" name="Google Shape;108;p16"/>
          <p:cNvGraphicFramePr/>
          <p:nvPr/>
        </p:nvGraphicFramePr>
        <p:xfrm>
          <a:off x="4117063" y="2489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9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15.38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40,054.00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87.57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5,686.00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9" name="Google Shape;109;p1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0" name="Google Shape;110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2" name="Google Shape;11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3" name="Google Shape;113;p16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9" name="Google Shape;11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0" name="Google Shape;120;p17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1" name="Google Shape;121;p17"/>
          <p:cNvSpPr txBox="1"/>
          <p:nvPr/>
        </p:nvSpPr>
        <p:spPr>
          <a:xfrm>
            <a:off x="4713925" y="6866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23" name="Google Shape;123;p17"/>
          <p:cNvGraphicFramePr/>
          <p:nvPr/>
        </p:nvGraphicFramePr>
        <p:xfrm>
          <a:off x="4246919" y="2777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0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7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4" name="Google Shape;124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5" name="Google Shape;125;p1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025" y="2830725"/>
            <a:ext cx="3904674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27" name="Google Shape;12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8" name="Google Shape;128;p17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4713925" y="575050"/>
            <a:ext cx="3302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37" name="Google Shape;137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38" name="Google Shape;138;p18"/>
          <p:cNvGraphicFramePr/>
          <p:nvPr/>
        </p:nvGraphicFramePr>
        <p:xfrm>
          <a:off x="4495800" y="27134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51.11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35,150.00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91.42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9" name="Google Shape;139;p1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0" name="Google Shape;140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1" name="Google Shape;141;p1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2" name="Google Shape;14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0" name="Google Shape;150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53" name="Google Shape;153;p19"/>
          <p:cNvGraphicFramePr/>
          <p:nvPr/>
        </p:nvGraphicFramePr>
        <p:xfrm>
          <a:off x="4212449" y="26155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106,034.92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98.41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1,715.08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136,284.92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98.76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1,715.08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4" name="Google Shape;154;p19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5" name="Google Shape;155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57" name="Google Shape;157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8" name="Google Shape;158;p19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ค่าตอบแทนผู้นำ อช.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68" name="Google Shape;168;p2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0" name="Google Shape;17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71" name="Google Shape;171;p20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2" name="Google Shape;172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" y="2778301"/>
            <a:ext cx="3993276" cy="246917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aphicFrame>
        <p:nvGraphicFramePr>
          <p:cNvPr id="173" name="Google Shape;173;p20"/>
          <p:cNvGraphicFramePr/>
          <p:nvPr/>
        </p:nvGraphicFramePr>
        <p:xfrm>
          <a:off x="4472225" y="2778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08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5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82.05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0" name="Google Shape;180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713925" y="534200"/>
            <a:ext cx="3198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2" name="Google Shape;182;p21"/>
          <p:cNvSpPr txBox="1">
            <a:spLocks noGrp="1"/>
          </p:cNvSpPr>
          <p:nvPr>
            <p:ph type="ctrTitle"/>
          </p:nvPr>
        </p:nvSpPr>
        <p:spPr>
          <a:xfrm>
            <a:off x="940050" y="101600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00"/>
                </a:solidFill>
                <a:highlight>
                  <a:srgbClr val="FFFF00"/>
                </a:highlight>
              </a:rPr>
              <a:t>ระบบแจ้งเตือนการเบิกจ่ายงบประมาณ พ.ศ. 2564 </a:t>
            </a:r>
            <a:endParaRPr sz="2200" b="1">
              <a:solidFill>
                <a:srgbClr val="FF0000"/>
              </a:solidFill>
              <a:highlight>
                <a:srgbClr val="FFFF00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4943976" y="6361787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84" name="Google Shape;184;p21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85" name="Google Shape;185;p21"/>
          <p:cNvGraphicFramePr/>
          <p:nvPr/>
        </p:nvGraphicFramePr>
        <p:xfrm>
          <a:off x="3503263" y="249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235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4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106,034.92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98.41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1,715.08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236,221.50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88.15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583,425.00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580,670.48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99.53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2,754.52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315,900.00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276,230.00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87.44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39,670.00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45.38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76,695.00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88.89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ค่าขนย้าย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ค่าเบี้ยประกันภัยรถยนต์ราชการ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72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</a:t>
                      </a: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(8 โครงการ)</a:t>
                      </a:r>
                      <a:endParaRPr sz="7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38,050.00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77.77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8,460.00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1,623,401.50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1,449,420.90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89.28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173,980.60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รวมโครงการ+บริหาร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1,628,401.50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1,454,420.90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89.32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173,980.60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1,628,401.50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1,454,420.90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89.32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- 6,660.00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/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pic>
        <p:nvPicPr>
          <p:cNvPr id="186" name="Google Shape;186;p2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87" name="Google Shape;187;p21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4" name="Google Shape;19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5" name="Google Shape;195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6" name="Google Shape;196;p22"/>
          <p:cNvSpPr txBox="1"/>
          <p:nvPr/>
        </p:nvSpPr>
        <p:spPr>
          <a:xfrm>
            <a:off x="4713925" y="534200"/>
            <a:ext cx="3352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97" name="Google Shape;197;p22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  <a:effectLst>
            <a:outerShdw blurRad="28575" dist="28575" algn="bl" rotWithShape="0">
              <a:schemeClr val="lt1">
                <a:alpha val="81000"/>
              </a:scheme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8" name="Google Shape;198;p22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99" name="Google Shape;199;p22"/>
          <p:cNvSpPr/>
          <p:nvPr/>
        </p:nvSpPr>
        <p:spPr>
          <a:xfrm>
            <a:off x="5772578" y="6526575"/>
            <a:ext cx="2873359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00" name="Google Shape;200;p22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01" name="Google Shape;201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202" name="Google Shape;202;p22" title="แผนภูมิ"/>
          <p:cNvPicPr preferRelativeResize="0"/>
          <p:nvPr/>
        </p:nvPicPr>
        <p:blipFill rotWithShape="1">
          <a:blip r:embed="rId6">
            <a:alphaModFix/>
          </a:blip>
          <a:srcRect l="1603"/>
          <a:stretch/>
        </p:blipFill>
        <p:spPr>
          <a:xfrm>
            <a:off x="245123" y="1776750"/>
            <a:ext cx="8657500" cy="4606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6104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10" name="Google Shape;210;p23"/>
          <p:cNvSpPr txBox="1">
            <a:spLocks noGrp="1"/>
          </p:cNvSpPr>
          <p:nvPr>
            <p:ph type="ctrTitle"/>
          </p:nvPr>
        </p:nvSpPr>
        <p:spPr>
          <a:xfrm>
            <a:off x="1168650" y="1778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11" name="Google Shape;211;p2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501" y="2172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2" name="Google Shape;21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13" name="Google Shape;213;p23"/>
          <p:cNvSpPr txBox="1">
            <a:spLocks noGrp="1"/>
          </p:cNvSpPr>
          <p:nvPr>
            <p:ph type="subTitle" idx="1"/>
          </p:nvPr>
        </p:nvSpPr>
        <p:spPr>
          <a:xfrm>
            <a:off x="0" y="12543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14" name="Google Shape;214;p23"/>
          <p:cNvSpPr/>
          <p:nvPr/>
        </p:nvSpPr>
        <p:spPr>
          <a:xfrm>
            <a:off x="624075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33 โครงการ</a:t>
            </a:r>
            <a:endParaRPr sz="2200" b="1"/>
          </a:p>
        </p:txBody>
      </p:sp>
      <p:sp>
        <p:nvSpPr>
          <p:cNvPr id="215" name="Google Shape;215;p23"/>
          <p:cNvSpPr txBox="1"/>
          <p:nvPr/>
        </p:nvSpPr>
        <p:spPr>
          <a:xfrm>
            <a:off x="2571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3,511,418.70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3500">
              <a:solidFill>
                <a:srgbClr val="FF00FF"/>
              </a:solidFill>
            </a:endParaRPr>
          </a:p>
        </p:txBody>
      </p:sp>
      <p:sp>
        <p:nvSpPr>
          <p:cNvPr id="216" name="Google Shape;216;p23"/>
          <p:cNvSpPr/>
          <p:nvPr/>
        </p:nvSpPr>
        <p:spPr>
          <a:xfrm>
            <a:off x="3519500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เบิกจ่ายแล้ว</a:t>
            </a:r>
            <a:endParaRPr sz="2200" b="1"/>
          </a:p>
        </p:txBody>
      </p:sp>
      <p:sp>
        <p:nvSpPr>
          <p:cNvPr id="217" name="Google Shape;217;p23"/>
          <p:cNvSpPr txBox="1"/>
          <p:nvPr/>
        </p:nvSpPr>
        <p:spPr>
          <a:xfrm>
            <a:off x="319562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2,571,583.70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18" name="Google Shape;218;p23"/>
          <p:cNvSpPr/>
          <p:nvPr/>
        </p:nvSpPr>
        <p:spPr>
          <a:xfrm>
            <a:off x="6457950" y="2159825"/>
            <a:ext cx="18906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คงเหลือ</a:t>
            </a:r>
            <a:endParaRPr sz="2200" b="1"/>
          </a:p>
        </p:txBody>
      </p:sp>
      <p:sp>
        <p:nvSpPr>
          <p:cNvPr id="219" name="Google Shape;219;p23"/>
          <p:cNvSpPr txBox="1"/>
          <p:nvPr/>
        </p:nvSpPr>
        <p:spPr>
          <a:xfrm>
            <a:off x="61340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939,835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21" name="Google Shape;221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sp>
        <p:nvSpPr>
          <p:cNvPr id="222" name="Google Shape;222;p23"/>
          <p:cNvSpPr/>
          <p:nvPr/>
        </p:nvSpPr>
        <p:spPr>
          <a:xfrm>
            <a:off x="2553050" y="4777100"/>
            <a:ext cx="26007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74.56%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223" name="Google Shape;223;p23"/>
          <p:cNvSpPr/>
          <p:nvPr/>
        </p:nvSpPr>
        <p:spPr>
          <a:xfrm rot="5400000" flipH="1">
            <a:off x="5670725" y="437041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224" name="Google Shape;224;p23"/>
          <p:cNvSpPr/>
          <p:nvPr/>
        </p:nvSpPr>
        <p:spPr>
          <a:xfrm>
            <a:off x="5405400" y="5123325"/>
            <a:ext cx="1726777" cy="3590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%เบิกจ่าย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30" name="Google Shape;2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1" name="Google Shape;231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2" name="Google Shape;232;p24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33" name="Google Shape;233;p24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4" name="Google Shape;234;p24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35" name="Google Shape;235;p24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36" name="Google Shape;236;p24"/>
          <p:cNvGraphicFramePr/>
          <p:nvPr/>
        </p:nvGraphicFramePr>
        <p:xfrm>
          <a:off x="4219413" y="2607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7" name="Google Shape;237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8" name="Google Shape;238;p2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9" name="Google Shape;239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5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45" name="Google Shape;24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6" name="Google Shape;246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7" name="Google Shape;247;p25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48" name="Google Shape;248;p25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9" name="Google Shape;249;p25"/>
          <p:cNvGraphicFramePr/>
          <p:nvPr/>
        </p:nvGraphicFramePr>
        <p:xfrm>
          <a:off x="4351075" y="2591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0" name="Google Shape;250;p25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51" name="Google Shape;251;p2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53" name="Google Shape;253;p2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4" name="Google Shape;25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6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0" name="Google Shape;26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1" name="Google Shape;261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2" name="Google Shape;262;p26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63" name="Google Shape;263;p2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64" name="Google Shape;264;p26"/>
          <p:cNvGraphicFramePr/>
          <p:nvPr/>
        </p:nvGraphicFramePr>
        <p:xfrm>
          <a:off x="4346700" y="2732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64.30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675,000.00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603,600.00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89.42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5" name="Google Shape;265;p2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66" name="Google Shape;266;p26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67" name="Google Shape;267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8" name="Google Shape;268;p2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9" name="Google Shape;269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75" name="Google Shape;27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76" name="Google Shape;276;p2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7" name="Google Shape;277;p27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78" name="Google Shape;278;p27"/>
          <p:cNvSpPr txBox="1">
            <a:spLocks noGrp="1"/>
          </p:cNvSpPr>
          <p:nvPr>
            <p:ph type="ctrTitle"/>
          </p:nvPr>
        </p:nvSpPr>
        <p:spPr>
          <a:xfrm>
            <a:off x="12448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79" name="Google Shape;279;p27"/>
          <p:cNvGraphicFramePr/>
          <p:nvPr/>
        </p:nvGraphicFramePr>
        <p:xfrm>
          <a:off x="4175625" y="24442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80" name="Google Shape;280;p2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81" name="Google Shape;281;p2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82" name="Google Shape;282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3" name="Google Shape;283;p2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84" name="Google Shape;284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90" name="Google Shape;29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91" name="Google Shape;291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92" name="Google Shape;292;p28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93" name="Google Shape;293;p28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94" name="Google Shape;294;p2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95" name="Google Shape;295;p28"/>
          <p:cNvGraphicFramePr/>
          <p:nvPr/>
        </p:nvGraphicFramePr>
        <p:xfrm>
          <a:off x="4083950" y="266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6" name="Google Shape;296;p28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97" name="Google Shape;297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98" name="Google Shape;298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99" name="Google Shape;299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05" name="Google Shape;30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06" name="Google Shape;306;p2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7" name="Google Shape;307;p29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08" name="Google Shape;308;p29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9" name="Google Shape;309;p29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10" name="Google Shape;310;p2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11" name="Google Shape;311;p2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312" name="Google Shape;312;p29"/>
          <p:cNvGraphicFramePr/>
          <p:nvPr/>
        </p:nvGraphicFramePr>
        <p:xfrm>
          <a:off x="3467050" y="2586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3" name="Google Shape;313;p2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14" name="Google Shape;314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โครงการประชุมเชิงปฏิบัติการจัดทำแผนพัฒนาตำบล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21" name="Google Shape;321;p3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2" name="Google Shape;322;p30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23" name="Google Shape;323;p30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4" name="Google Shape;324;p30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25" name="Google Shape;325;p3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26" name="Google Shape;326;p3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27" name="Google Shape;32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28" name="Google Shape;328;p30"/>
          <p:cNvGraphicFramePr/>
          <p:nvPr/>
        </p:nvGraphicFramePr>
        <p:xfrm>
          <a:off x="3720738" y="260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5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7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29" name="Google Shape;329;p3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6175" y="2598200"/>
            <a:ext cx="3253851" cy="22955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1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444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 Mobile Clinic สร้างสุขกองทุนชุมชน</a:t>
            </a: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35" name="Google Shape;33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36" name="Google Shape;336;p3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7" name="Google Shape;337;p31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38" name="Google Shape;338;p31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9" name="Google Shape;339;p31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40" name="Google Shape;340;p31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41" name="Google Shape;341;p3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42" name="Google Shape;34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343" name="Google Shape;343;p31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4974" y="2573775"/>
            <a:ext cx="3337425" cy="2363650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  <p:graphicFrame>
        <p:nvGraphicFramePr>
          <p:cNvPr id="344" name="Google Shape;344;p31"/>
          <p:cNvGraphicFramePr/>
          <p:nvPr/>
        </p:nvGraphicFramePr>
        <p:xfrm>
          <a:off x="3796275" y="25935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4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8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6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3,825.00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29.65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38,700.00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3,825.00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9.88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34,875.00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โครงการตลาดนัดคนไทยยิ้มได้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50" name="Google Shape;3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51" name="Google Shape;351;p3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2" name="Google Shape;352;p32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53" name="Google Shape;353;p32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4" name="Google Shape;354;p32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355" name="Google Shape;355;p32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5250" y="2628775"/>
            <a:ext cx="3631800" cy="23108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6" name="Google Shape;356;p32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57" name="Google Shape;357;p3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58" name="Google Shape;358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59" name="Google Shape;359;p32"/>
          <p:cNvGraphicFramePr/>
          <p:nvPr/>
        </p:nvGraphicFramePr>
        <p:xfrm>
          <a:off x="3941113" y="26221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252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1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โครงการส่งเสริมและพัฒนากองทุนแม่ของแผ่นดิน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7" name="Google Shape;367;p33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68" name="Google Shape;368;p33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9" name="Google Shape;369;p33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70" name="Google Shape;370;p3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71" name="Google Shape;371;p3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72" name="Google Shape;37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73" name="Google Shape;373;p33"/>
          <p:cNvGraphicFramePr/>
          <p:nvPr/>
        </p:nvGraphicFramePr>
        <p:xfrm>
          <a:off x="3880550" y="26748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{9F337E02-2F62-4E01-B637-55EA608974AD}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5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33.33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74" name="Google Shape;374;p33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3775" y="2674838"/>
            <a:ext cx="3575751" cy="22110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4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34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81" name="Google Shape;38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1639</Words>
  <Application>Microsoft Office PowerPoint</Application>
  <PresentationFormat>นำเสนอทางหน้าจอ (4:3)</PresentationFormat>
  <Paragraphs>737</Paragraphs>
  <Slides>22</Slides>
  <Notes>22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3" baseType="lpstr">
      <vt:lpstr>BrowalliaUPC</vt:lpstr>
      <vt:lpstr>Play</vt:lpstr>
      <vt:lpstr>DilleniaUPC</vt:lpstr>
      <vt:lpstr>TH SarabunPSK</vt:lpstr>
      <vt:lpstr>Impact</vt:lpstr>
      <vt:lpstr>Arial</vt:lpstr>
      <vt:lpstr>Sarabun</vt:lpstr>
      <vt:lpstr>FreesiaUPC</vt:lpstr>
      <vt:lpstr>Chakra Petch</vt:lpstr>
      <vt:lpstr>Leelawadee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1</cp:revision>
  <dcterms:modified xsi:type="dcterms:W3CDTF">2021-07-15T06:39:29Z</dcterms:modified>
</cp:coreProperties>
</file>