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9"/>
  </p:notesMasterIdLst>
  <p:sldIdLst>
    <p:sldId id="271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2" r:id="rId18"/>
  </p:sldIdLst>
  <p:sldSz cx="9144000" cy="6858000" type="screen4x3"/>
  <p:notesSz cx="6858000" cy="9144000"/>
  <p:embeddedFontLst>
    <p:embeddedFont>
      <p:font typeface="DilleniaUPC" panose="02020603050405020304" pitchFamily="18" charset="-34"/>
      <p:regular r:id="rId20"/>
      <p:bold r:id="rId21"/>
      <p:italic r:id="rId22"/>
      <p:boldItalic r:id="rId23"/>
    </p:embeddedFont>
    <p:embeddedFont>
      <p:font typeface="Impact" panose="020B0806030902050204" pitchFamily="34" charset="0"/>
      <p:regular r:id="rId24"/>
    </p:embeddedFont>
    <p:embeddedFont>
      <p:font typeface="Chakra Petch" panose="020B0604020202020204" charset="-34"/>
      <p:regular r:id="rId25"/>
      <p:bold r:id="rId26"/>
      <p:italic r:id="rId27"/>
      <p:boldItalic r:id="rId28"/>
    </p:embeddedFont>
    <p:embeddedFont>
      <p:font typeface="Sarabun" panose="020B0604020202020204" charset="-34"/>
      <p:regular r:id="rId29"/>
      <p:bold r:id="rId30"/>
      <p:italic r:id="rId31"/>
      <p:boldItalic r:id="rId32"/>
    </p:embeddedFont>
    <p:embeddedFont>
      <p:font typeface="Cordia New" panose="020B0304020202020204" pitchFamily="34" charset="-34"/>
      <p:regular r:id="rId33"/>
      <p:bold r:id="rId34"/>
      <p:italic r:id="rId35"/>
      <p:boldItalic r:id="rId36"/>
    </p:embeddedFont>
    <p:embeddedFont>
      <p:font typeface="FreesiaUPC" panose="020B0604020202020204" pitchFamily="34" charset="-34"/>
      <p:regular r:id="rId37"/>
      <p:bold r:id="rId38"/>
      <p:italic r:id="rId39"/>
      <p:boldItalic r:id="rId40"/>
    </p:embeddedFont>
    <p:embeddedFont>
      <p:font typeface="Tahoma" panose="020B0604030504040204" pitchFamily="34" charset="0"/>
      <p:regular r:id="rId41"/>
      <p:bold r:id="rId42"/>
    </p:embeddedFont>
    <p:embeddedFont>
      <p:font typeface="TH SarabunPSK" panose="020B0500040200020003" pitchFamily="34" charset="-34"/>
      <p:regular r:id="rId43"/>
      <p:bold r:id="rId44"/>
      <p:italic r:id="rId45"/>
      <p:boldItalic r:id="rId4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99"/>
    <a:srgbClr val="99FF66"/>
    <a:srgbClr val="00FFFF"/>
    <a:srgbClr val="FFCCFF"/>
    <a:srgbClr val="FF66FF"/>
    <a:srgbClr val="FFCC66"/>
    <a:srgbClr val="B9FFFF"/>
    <a:srgbClr val="CCFFCC"/>
    <a:srgbClr val="0000CC"/>
    <a:srgbClr val="FFD3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1CC824A-9460-4B4B-B5E3-8FF20C6D2F98}">
  <a:tblStyle styleId="{21CC824A-9460-4B4B-B5E3-8FF20C6D2F98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1452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9" Type="http://schemas.openxmlformats.org/officeDocument/2006/relationships/font" Target="fonts/font20.fntdata"/><Relationship Id="rId21" Type="http://schemas.openxmlformats.org/officeDocument/2006/relationships/font" Target="fonts/font2.fntdata"/><Relationship Id="rId34" Type="http://schemas.openxmlformats.org/officeDocument/2006/relationships/font" Target="fonts/font15.fntdata"/><Relationship Id="rId42" Type="http://schemas.openxmlformats.org/officeDocument/2006/relationships/font" Target="fonts/font23.fntdata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10.fntdata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font" Target="fonts/font13.fntdata"/><Relationship Id="rId37" Type="http://schemas.openxmlformats.org/officeDocument/2006/relationships/font" Target="fonts/font18.fntdata"/><Relationship Id="rId40" Type="http://schemas.openxmlformats.org/officeDocument/2006/relationships/font" Target="fonts/font21.fntdata"/><Relationship Id="rId45" Type="http://schemas.openxmlformats.org/officeDocument/2006/relationships/font" Target="fonts/font2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36" Type="http://schemas.openxmlformats.org/officeDocument/2006/relationships/font" Target="fonts/font17.fntdata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font" Target="fonts/font12.fntdata"/><Relationship Id="rId44" Type="http://schemas.openxmlformats.org/officeDocument/2006/relationships/font" Target="fonts/font2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35" Type="http://schemas.openxmlformats.org/officeDocument/2006/relationships/font" Target="fonts/font16.fntdata"/><Relationship Id="rId43" Type="http://schemas.openxmlformats.org/officeDocument/2006/relationships/font" Target="fonts/font24.fntdata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font" Target="fonts/font14.fntdata"/><Relationship Id="rId38" Type="http://schemas.openxmlformats.org/officeDocument/2006/relationships/font" Target="fonts/font19.fntdata"/><Relationship Id="rId46" Type="http://schemas.openxmlformats.org/officeDocument/2006/relationships/font" Target="fonts/font27.fntdata"/><Relationship Id="rId20" Type="http://schemas.openxmlformats.org/officeDocument/2006/relationships/font" Target="fonts/font1.fntdata"/><Relationship Id="rId41" Type="http://schemas.openxmlformats.org/officeDocument/2006/relationships/font" Target="fonts/font2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6A14767-646C-41D1-AF76-D70E038F1F33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649E150A-BA91-4533-89E5-7237928AF709}">
      <dgm:prSet phldrT="[ข้อความ]" custT="1"/>
      <dgm:spPr>
        <a:solidFill>
          <a:srgbClr val="99FF66"/>
        </a:solidFill>
        <a:ln>
          <a:solidFill>
            <a:srgbClr val="00FFFF"/>
          </a:solidFill>
        </a:ln>
      </dgm:spPr>
      <dgm:t>
        <a:bodyPr/>
        <a:lstStyle/>
        <a:p>
          <a:r>
            <a:rPr lang="th-TH" sz="2400" b="1" dirty="0" smtClean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32.00/</a:t>
          </a:r>
          <a:r>
            <a:rPr lang="th-TH" sz="2400" b="1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32.00</a:t>
          </a:r>
          <a:endParaRPr lang="th-TH" sz="2400" b="1" dirty="0">
            <a:solidFill>
              <a:srgbClr val="FF000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8830079F-D886-4FA9-8F2E-DB0F4BBDEBFD}" type="parTrans" cxnId="{E4F2E07E-3D51-465E-9464-5B65C8D89244}">
      <dgm:prSet/>
      <dgm:spPr/>
      <dgm:t>
        <a:bodyPr/>
        <a:lstStyle/>
        <a:p>
          <a:endParaRPr lang="th-TH">
            <a:solidFill>
              <a:srgbClr val="0000CC"/>
            </a:solidFill>
          </a:endParaRPr>
        </a:p>
      </dgm:t>
    </dgm:pt>
    <dgm:pt modelId="{341DE051-FF91-4A55-8BED-C13FA2E776D8}" type="sibTrans" cxnId="{E4F2E07E-3D51-465E-9464-5B65C8D89244}">
      <dgm:prSet/>
      <dgm:spPr/>
      <dgm:t>
        <a:bodyPr/>
        <a:lstStyle/>
        <a:p>
          <a:endParaRPr lang="th-TH">
            <a:solidFill>
              <a:srgbClr val="0000CC"/>
            </a:solidFill>
          </a:endParaRPr>
        </a:p>
      </dgm:t>
    </dgm:pt>
    <dgm:pt modelId="{174B96FB-45E7-4025-BCB4-18D836810BE1}">
      <dgm:prSet phldrT="[ข้อความ]" custT="1"/>
      <dgm:spPr>
        <a:solidFill>
          <a:srgbClr val="00FFFF"/>
        </a:solidFill>
      </dgm:spPr>
      <dgm:t>
        <a:bodyPr/>
        <a:lstStyle/>
        <a:p>
          <a:r>
            <a:rPr lang="th-TH" sz="2400" b="1" dirty="0" smtClean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31.00/</a:t>
          </a:r>
          <a:r>
            <a:rPr lang="th-TH" sz="2400" b="1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54.00</a:t>
          </a:r>
          <a:endParaRPr lang="th-TH" sz="2400" b="1" dirty="0">
            <a:solidFill>
              <a:srgbClr val="FF000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D6A3A3CF-70D4-4C9B-A40A-BBA8DF7BC826}" type="parTrans" cxnId="{D7FF4DB6-7606-4A20-836E-B139F0BE3CA0}">
      <dgm:prSet/>
      <dgm:spPr/>
      <dgm:t>
        <a:bodyPr/>
        <a:lstStyle/>
        <a:p>
          <a:endParaRPr lang="th-TH">
            <a:solidFill>
              <a:srgbClr val="0000CC"/>
            </a:solidFill>
          </a:endParaRPr>
        </a:p>
      </dgm:t>
    </dgm:pt>
    <dgm:pt modelId="{7F80FBC3-69A2-4313-96CE-0684E6729A3A}" type="sibTrans" cxnId="{D7FF4DB6-7606-4A20-836E-B139F0BE3CA0}">
      <dgm:prSet/>
      <dgm:spPr/>
      <dgm:t>
        <a:bodyPr/>
        <a:lstStyle/>
        <a:p>
          <a:endParaRPr lang="th-TH">
            <a:solidFill>
              <a:srgbClr val="0000CC"/>
            </a:solidFill>
          </a:endParaRPr>
        </a:p>
      </dgm:t>
    </dgm:pt>
    <dgm:pt modelId="{1C8368EA-607E-4E5A-9D1D-D9629FD6D2BD}">
      <dgm:prSet phldrT="[ข้อความ]" custT="1"/>
      <dgm:spPr>
        <a:solidFill>
          <a:schemeClr val="tx2">
            <a:lumMod val="90000"/>
          </a:schemeClr>
        </a:solidFill>
      </dgm:spPr>
      <dgm:t>
        <a:bodyPr/>
        <a:lstStyle/>
        <a:p>
          <a:r>
            <a:rPr lang="th-TH" sz="2200" b="1" dirty="0" smtClean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23.00/</a:t>
          </a:r>
          <a:r>
            <a:rPr lang="th-TH" sz="2200" b="1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100.00</a:t>
          </a:r>
          <a:endParaRPr lang="th-TH" sz="2200" b="1" dirty="0">
            <a:solidFill>
              <a:srgbClr val="FF0000"/>
            </a:solidFill>
          </a:endParaRPr>
        </a:p>
      </dgm:t>
    </dgm:pt>
    <dgm:pt modelId="{A165AC04-E8D5-44ED-86AD-1B501DDD0FC4}" type="parTrans" cxnId="{BF62C442-6905-4E95-9CD1-E25500B6814E}">
      <dgm:prSet/>
      <dgm:spPr/>
      <dgm:t>
        <a:bodyPr/>
        <a:lstStyle/>
        <a:p>
          <a:endParaRPr lang="th-TH">
            <a:solidFill>
              <a:srgbClr val="0000CC"/>
            </a:solidFill>
          </a:endParaRPr>
        </a:p>
      </dgm:t>
    </dgm:pt>
    <dgm:pt modelId="{9F039EE2-457E-44C6-B0A8-0F79DC669D79}" type="sibTrans" cxnId="{BF62C442-6905-4E95-9CD1-E25500B6814E}">
      <dgm:prSet/>
      <dgm:spPr/>
      <dgm:t>
        <a:bodyPr/>
        <a:lstStyle/>
        <a:p>
          <a:endParaRPr lang="th-TH">
            <a:solidFill>
              <a:srgbClr val="0000CC"/>
            </a:solidFill>
          </a:endParaRPr>
        </a:p>
      </dgm:t>
    </dgm:pt>
    <dgm:pt modelId="{171C4425-0726-45EE-8035-6EF62C2BB030}">
      <dgm:prSet custT="1"/>
      <dgm:spPr>
        <a:solidFill>
          <a:schemeClr val="tx2">
            <a:lumMod val="9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23.00/</a:t>
          </a:r>
          <a:r>
            <a:rPr lang="th-TH" sz="2400" b="1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77.00</a:t>
          </a:r>
          <a:endParaRPr lang="th-TH" sz="2400" b="1" dirty="0">
            <a:solidFill>
              <a:srgbClr val="FF0000"/>
            </a:solidFill>
          </a:endParaRPr>
        </a:p>
      </dgm:t>
    </dgm:pt>
    <dgm:pt modelId="{76CDF456-F48C-4E59-8EA5-66F6D88C8969}" type="parTrans" cxnId="{ACE46CFF-8639-4724-BD8B-5BBD93DEE71D}">
      <dgm:prSet/>
      <dgm:spPr/>
      <dgm:t>
        <a:bodyPr/>
        <a:lstStyle/>
        <a:p>
          <a:endParaRPr lang="th-TH">
            <a:solidFill>
              <a:srgbClr val="0000CC"/>
            </a:solidFill>
          </a:endParaRPr>
        </a:p>
      </dgm:t>
    </dgm:pt>
    <dgm:pt modelId="{5A56F086-B220-4BCD-A773-833347508E13}" type="sibTrans" cxnId="{ACE46CFF-8639-4724-BD8B-5BBD93DEE71D}">
      <dgm:prSet/>
      <dgm:spPr/>
      <dgm:t>
        <a:bodyPr/>
        <a:lstStyle/>
        <a:p>
          <a:endParaRPr lang="th-TH">
            <a:solidFill>
              <a:srgbClr val="0000CC"/>
            </a:solidFill>
          </a:endParaRPr>
        </a:p>
      </dgm:t>
    </dgm:pt>
    <dgm:pt modelId="{1B08EA12-39B0-415F-A89F-72A853A08972}" type="pres">
      <dgm:prSet presAssocID="{46A14767-646C-41D1-AF76-D70E038F1F33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5E30DFF6-3969-4E28-BD07-66574A44EC46}" type="pres">
      <dgm:prSet presAssocID="{649E150A-BA91-4533-89E5-7237928AF709}" presName="comp" presStyleCnt="0"/>
      <dgm:spPr/>
    </dgm:pt>
    <dgm:pt modelId="{AE68DAAB-02BA-484D-8948-CFE3839ABDAD}" type="pres">
      <dgm:prSet presAssocID="{649E150A-BA91-4533-89E5-7237928AF709}" presName="box" presStyleLbl="node1" presStyleIdx="0" presStyleCnt="4" custScaleY="76862" custLinFactNeighborX="35683" custLinFactNeighborY="1117"/>
      <dgm:spPr/>
      <dgm:t>
        <a:bodyPr/>
        <a:lstStyle/>
        <a:p>
          <a:endParaRPr lang="th-TH"/>
        </a:p>
      </dgm:t>
    </dgm:pt>
    <dgm:pt modelId="{388BCCF3-DA90-4438-84B8-DBE8FD436BFA}" type="pres">
      <dgm:prSet presAssocID="{649E150A-BA91-4533-89E5-7237928AF709}" presName="img" presStyleLbl="fgImgPlace1" presStyleIdx="0" presStyleCnt="4"/>
      <dgm:spPr/>
    </dgm:pt>
    <dgm:pt modelId="{81DB9FE3-B307-4053-A112-1E8BC2C90A79}" type="pres">
      <dgm:prSet presAssocID="{649E150A-BA91-4533-89E5-7237928AF709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B4E4442-55EC-47A0-9461-9B99E81461E2}" type="pres">
      <dgm:prSet presAssocID="{341DE051-FF91-4A55-8BED-C13FA2E776D8}" presName="spacer" presStyleCnt="0"/>
      <dgm:spPr/>
    </dgm:pt>
    <dgm:pt modelId="{6B73413B-8AF6-46CE-8BEA-4760E0F4182B}" type="pres">
      <dgm:prSet presAssocID="{174B96FB-45E7-4025-BCB4-18D836810BE1}" presName="comp" presStyleCnt="0"/>
      <dgm:spPr/>
    </dgm:pt>
    <dgm:pt modelId="{BE1EE78F-4CA4-43DD-A353-39D47CF560F8}" type="pres">
      <dgm:prSet presAssocID="{174B96FB-45E7-4025-BCB4-18D836810BE1}" presName="box" presStyleLbl="node1" presStyleIdx="1" presStyleCnt="4" custScaleY="81871"/>
      <dgm:spPr/>
      <dgm:t>
        <a:bodyPr/>
        <a:lstStyle/>
        <a:p>
          <a:endParaRPr lang="th-TH"/>
        </a:p>
      </dgm:t>
    </dgm:pt>
    <dgm:pt modelId="{4C338806-C545-49D1-85BA-9C6B0B72C5E4}" type="pres">
      <dgm:prSet presAssocID="{174B96FB-45E7-4025-BCB4-18D836810BE1}" presName="img" presStyleLbl="fgImgPlace1" presStyleIdx="1" presStyleCnt="4"/>
      <dgm:spPr/>
    </dgm:pt>
    <dgm:pt modelId="{0F33C5FA-7927-48E5-AA98-7CE8345BF670}" type="pres">
      <dgm:prSet presAssocID="{174B96FB-45E7-4025-BCB4-18D836810BE1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7B4558B-A851-45BC-A44E-9BA18F9844F3}" type="pres">
      <dgm:prSet presAssocID="{7F80FBC3-69A2-4313-96CE-0684E6729A3A}" presName="spacer" presStyleCnt="0"/>
      <dgm:spPr/>
    </dgm:pt>
    <dgm:pt modelId="{DE0CD215-7918-4583-9582-78C139EE7D88}" type="pres">
      <dgm:prSet presAssocID="{171C4425-0726-45EE-8035-6EF62C2BB030}" presName="comp" presStyleCnt="0"/>
      <dgm:spPr/>
    </dgm:pt>
    <dgm:pt modelId="{4DDE3B96-8E0E-4818-9D7F-4CB2E20B0722}" type="pres">
      <dgm:prSet presAssocID="{171C4425-0726-45EE-8035-6EF62C2BB030}" presName="box" presStyleLbl="node1" presStyleIdx="2" presStyleCnt="4" custScaleY="79919"/>
      <dgm:spPr/>
      <dgm:t>
        <a:bodyPr/>
        <a:lstStyle/>
        <a:p>
          <a:endParaRPr lang="th-TH"/>
        </a:p>
      </dgm:t>
    </dgm:pt>
    <dgm:pt modelId="{0CC36855-0778-4A85-ABD4-C7FF91654CE8}" type="pres">
      <dgm:prSet presAssocID="{171C4425-0726-45EE-8035-6EF62C2BB030}" presName="img" presStyleLbl="fgImgPlace1" presStyleIdx="2" presStyleCnt="4"/>
      <dgm:spPr/>
    </dgm:pt>
    <dgm:pt modelId="{518300C1-ABB6-46E8-9E59-904DCECA31AA}" type="pres">
      <dgm:prSet presAssocID="{171C4425-0726-45EE-8035-6EF62C2BB030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C173F8A-4220-4CA1-950F-E919422644FB}" type="pres">
      <dgm:prSet presAssocID="{5A56F086-B220-4BCD-A773-833347508E13}" presName="spacer" presStyleCnt="0"/>
      <dgm:spPr/>
    </dgm:pt>
    <dgm:pt modelId="{4D1F7EF7-D666-4651-AA17-78A4F02D2C3E}" type="pres">
      <dgm:prSet presAssocID="{1C8368EA-607E-4E5A-9D1D-D9629FD6D2BD}" presName="comp" presStyleCnt="0"/>
      <dgm:spPr/>
    </dgm:pt>
    <dgm:pt modelId="{1DAA8BAD-1592-418E-8E76-31F4BBAFA92D}" type="pres">
      <dgm:prSet presAssocID="{1C8368EA-607E-4E5A-9D1D-D9629FD6D2BD}" presName="box" presStyleLbl="node1" presStyleIdx="3" presStyleCnt="4" custScaleY="76939" custLinFactNeighborX="0" custLinFactNeighborY="-1531"/>
      <dgm:spPr/>
      <dgm:t>
        <a:bodyPr/>
        <a:lstStyle/>
        <a:p>
          <a:endParaRPr lang="th-TH"/>
        </a:p>
      </dgm:t>
    </dgm:pt>
    <dgm:pt modelId="{F2D3DD9F-1AD9-42FE-B0E1-4596A4BDD17B}" type="pres">
      <dgm:prSet presAssocID="{1C8368EA-607E-4E5A-9D1D-D9629FD6D2BD}" presName="img" presStyleLbl="fgImgPlace1" presStyleIdx="3" presStyleCnt="4" custLinFactNeighborX="-7773" custLinFactNeighborY="0"/>
      <dgm:spPr/>
    </dgm:pt>
    <dgm:pt modelId="{5C4CFAFA-7EF1-41BB-9D79-300184EA7721}" type="pres">
      <dgm:prSet presAssocID="{1C8368EA-607E-4E5A-9D1D-D9629FD6D2BD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BF62C442-6905-4E95-9CD1-E25500B6814E}" srcId="{46A14767-646C-41D1-AF76-D70E038F1F33}" destId="{1C8368EA-607E-4E5A-9D1D-D9629FD6D2BD}" srcOrd="3" destOrd="0" parTransId="{A165AC04-E8D5-44ED-86AD-1B501DDD0FC4}" sibTransId="{9F039EE2-457E-44C6-B0A8-0F79DC669D79}"/>
    <dgm:cxn modelId="{ACE46CFF-8639-4724-BD8B-5BBD93DEE71D}" srcId="{46A14767-646C-41D1-AF76-D70E038F1F33}" destId="{171C4425-0726-45EE-8035-6EF62C2BB030}" srcOrd="2" destOrd="0" parTransId="{76CDF456-F48C-4E59-8EA5-66F6D88C8969}" sibTransId="{5A56F086-B220-4BCD-A773-833347508E13}"/>
    <dgm:cxn modelId="{7040CCC3-A003-42E3-A627-03DF8C622793}" type="presOf" srcId="{649E150A-BA91-4533-89E5-7237928AF709}" destId="{AE68DAAB-02BA-484D-8948-CFE3839ABDAD}" srcOrd="0" destOrd="0" presId="urn:microsoft.com/office/officeart/2005/8/layout/vList4"/>
    <dgm:cxn modelId="{578B9BC9-795E-4CB4-BA69-491C364D8703}" type="presOf" srcId="{171C4425-0726-45EE-8035-6EF62C2BB030}" destId="{518300C1-ABB6-46E8-9E59-904DCECA31AA}" srcOrd="1" destOrd="0" presId="urn:microsoft.com/office/officeart/2005/8/layout/vList4"/>
    <dgm:cxn modelId="{4371E8AE-CBCE-44A7-A765-339094F0DF5C}" type="presOf" srcId="{1C8368EA-607E-4E5A-9D1D-D9629FD6D2BD}" destId="{5C4CFAFA-7EF1-41BB-9D79-300184EA7721}" srcOrd="1" destOrd="0" presId="urn:microsoft.com/office/officeart/2005/8/layout/vList4"/>
    <dgm:cxn modelId="{D7FF4DB6-7606-4A20-836E-B139F0BE3CA0}" srcId="{46A14767-646C-41D1-AF76-D70E038F1F33}" destId="{174B96FB-45E7-4025-BCB4-18D836810BE1}" srcOrd="1" destOrd="0" parTransId="{D6A3A3CF-70D4-4C9B-A40A-BBA8DF7BC826}" sibTransId="{7F80FBC3-69A2-4313-96CE-0684E6729A3A}"/>
    <dgm:cxn modelId="{CE6E2C17-DC01-4CB6-994E-739F3D747BF0}" type="presOf" srcId="{171C4425-0726-45EE-8035-6EF62C2BB030}" destId="{4DDE3B96-8E0E-4818-9D7F-4CB2E20B0722}" srcOrd="0" destOrd="0" presId="urn:microsoft.com/office/officeart/2005/8/layout/vList4"/>
    <dgm:cxn modelId="{D4F87AC1-1B47-4B72-BB1B-5B458FFB261D}" type="presOf" srcId="{649E150A-BA91-4533-89E5-7237928AF709}" destId="{81DB9FE3-B307-4053-A112-1E8BC2C90A79}" srcOrd="1" destOrd="0" presId="urn:microsoft.com/office/officeart/2005/8/layout/vList4"/>
    <dgm:cxn modelId="{B0D29FB5-E554-491C-81BE-31294A84B0B0}" type="presOf" srcId="{46A14767-646C-41D1-AF76-D70E038F1F33}" destId="{1B08EA12-39B0-415F-A89F-72A853A08972}" srcOrd="0" destOrd="0" presId="urn:microsoft.com/office/officeart/2005/8/layout/vList4"/>
    <dgm:cxn modelId="{0D08F7F8-8A41-48A5-914C-3BDB67EA9C87}" type="presOf" srcId="{174B96FB-45E7-4025-BCB4-18D836810BE1}" destId="{0F33C5FA-7927-48E5-AA98-7CE8345BF670}" srcOrd="1" destOrd="0" presId="urn:microsoft.com/office/officeart/2005/8/layout/vList4"/>
    <dgm:cxn modelId="{E4F2E07E-3D51-465E-9464-5B65C8D89244}" srcId="{46A14767-646C-41D1-AF76-D70E038F1F33}" destId="{649E150A-BA91-4533-89E5-7237928AF709}" srcOrd="0" destOrd="0" parTransId="{8830079F-D886-4FA9-8F2E-DB0F4BBDEBFD}" sibTransId="{341DE051-FF91-4A55-8BED-C13FA2E776D8}"/>
    <dgm:cxn modelId="{73F29341-E38B-41D5-B04D-2B30F6961685}" type="presOf" srcId="{1C8368EA-607E-4E5A-9D1D-D9629FD6D2BD}" destId="{1DAA8BAD-1592-418E-8E76-31F4BBAFA92D}" srcOrd="0" destOrd="0" presId="urn:microsoft.com/office/officeart/2005/8/layout/vList4"/>
    <dgm:cxn modelId="{A2C0DD94-FB04-45F4-8E64-830D1A880BB3}" type="presOf" srcId="{174B96FB-45E7-4025-BCB4-18D836810BE1}" destId="{BE1EE78F-4CA4-43DD-A353-39D47CF560F8}" srcOrd="0" destOrd="0" presId="urn:microsoft.com/office/officeart/2005/8/layout/vList4"/>
    <dgm:cxn modelId="{B5FB8794-D40F-417B-99A4-B53898920ABD}" type="presParOf" srcId="{1B08EA12-39B0-415F-A89F-72A853A08972}" destId="{5E30DFF6-3969-4E28-BD07-66574A44EC46}" srcOrd="0" destOrd="0" presId="urn:microsoft.com/office/officeart/2005/8/layout/vList4"/>
    <dgm:cxn modelId="{29C15C1B-C96F-4583-B2A2-072E7F9E3E4D}" type="presParOf" srcId="{5E30DFF6-3969-4E28-BD07-66574A44EC46}" destId="{AE68DAAB-02BA-484D-8948-CFE3839ABDAD}" srcOrd="0" destOrd="0" presId="urn:microsoft.com/office/officeart/2005/8/layout/vList4"/>
    <dgm:cxn modelId="{63D00C27-83D9-4DBD-B7DD-D17F483AF2E2}" type="presParOf" srcId="{5E30DFF6-3969-4E28-BD07-66574A44EC46}" destId="{388BCCF3-DA90-4438-84B8-DBE8FD436BFA}" srcOrd="1" destOrd="0" presId="urn:microsoft.com/office/officeart/2005/8/layout/vList4"/>
    <dgm:cxn modelId="{8672B67B-A471-4C93-9ADB-5949F177CDB2}" type="presParOf" srcId="{5E30DFF6-3969-4E28-BD07-66574A44EC46}" destId="{81DB9FE3-B307-4053-A112-1E8BC2C90A79}" srcOrd="2" destOrd="0" presId="urn:microsoft.com/office/officeart/2005/8/layout/vList4"/>
    <dgm:cxn modelId="{47F15E15-2181-498F-9377-01252325D6A6}" type="presParOf" srcId="{1B08EA12-39B0-415F-A89F-72A853A08972}" destId="{0B4E4442-55EC-47A0-9461-9B99E81461E2}" srcOrd="1" destOrd="0" presId="urn:microsoft.com/office/officeart/2005/8/layout/vList4"/>
    <dgm:cxn modelId="{85BBFD1B-57EE-4E18-9B61-39E4A2D7CBD4}" type="presParOf" srcId="{1B08EA12-39B0-415F-A89F-72A853A08972}" destId="{6B73413B-8AF6-46CE-8BEA-4760E0F4182B}" srcOrd="2" destOrd="0" presId="urn:microsoft.com/office/officeart/2005/8/layout/vList4"/>
    <dgm:cxn modelId="{89DBD34F-0E19-4DAC-AEC4-225BC3F81DB9}" type="presParOf" srcId="{6B73413B-8AF6-46CE-8BEA-4760E0F4182B}" destId="{BE1EE78F-4CA4-43DD-A353-39D47CF560F8}" srcOrd="0" destOrd="0" presId="urn:microsoft.com/office/officeart/2005/8/layout/vList4"/>
    <dgm:cxn modelId="{A6D02848-5EF1-4DC6-8F35-3C84DF43D015}" type="presParOf" srcId="{6B73413B-8AF6-46CE-8BEA-4760E0F4182B}" destId="{4C338806-C545-49D1-85BA-9C6B0B72C5E4}" srcOrd="1" destOrd="0" presId="urn:microsoft.com/office/officeart/2005/8/layout/vList4"/>
    <dgm:cxn modelId="{08804D39-34B5-439A-B5FD-BF451D48C5DB}" type="presParOf" srcId="{6B73413B-8AF6-46CE-8BEA-4760E0F4182B}" destId="{0F33C5FA-7927-48E5-AA98-7CE8345BF670}" srcOrd="2" destOrd="0" presId="urn:microsoft.com/office/officeart/2005/8/layout/vList4"/>
    <dgm:cxn modelId="{2E11C8C4-AD30-4FB6-9755-C4BE4FB2B758}" type="presParOf" srcId="{1B08EA12-39B0-415F-A89F-72A853A08972}" destId="{A7B4558B-A851-45BC-A44E-9BA18F9844F3}" srcOrd="3" destOrd="0" presId="urn:microsoft.com/office/officeart/2005/8/layout/vList4"/>
    <dgm:cxn modelId="{8771DB05-5D71-4F70-BD58-FD3C10C65D62}" type="presParOf" srcId="{1B08EA12-39B0-415F-A89F-72A853A08972}" destId="{DE0CD215-7918-4583-9582-78C139EE7D88}" srcOrd="4" destOrd="0" presId="urn:microsoft.com/office/officeart/2005/8/layout/vList4"/>
    <dgm:cxn modelId="{90DB1C8F-55F1-452E-9EB8-C642E63F6DAC}" type="presParOf" srcId="{DE0CD215-7918-4583-9582-78C139EE7D88}" destId="{4DDE3B96-8E0E-4818-9D7F-4CB2E20B0722}" srcOrd="0" destOrd="0" presId="urn:microsoft.com/office/officeart/2005/8/layout/vList4"/>
    <dgm:cxn modelId="{5907DA8C-3178-44A5-8366-C5FCAE81B421}" type="presParOf" srcId="{DE0CD215-7918-4583-9582-78C139EE7D88}" destId="{0CC36855-0778-4A85-ABD4-C7FF91654CE8}" srcOrd="1" destOrd="0" presId="urn:microsoft.com/office/officeart/2005/8/layout/vList4"/>
    <dgm:cxn modelId="{52DF9FB3-7ABB-436B-BD2E-B89960D5EE18}" type="presParOf" srcId="{DE0CD215-7918-4583-9582-78C139EE7D88}" destId="{518300C1-ABB6-46E8-9E59-904DCECA31AA}" srcOrd="2" destOrd="0" presId="urn:microsoft.com/office/officeart/2005/8/layout/vList4"/>
    <dgm:cxn modelId="{5DBA75E1-EFAA-46DC-BEA1-A965F6A1D9E0}" type="presParOf" srcId="{1B08EA12-39B0-415F-A89F-72A853A08972}" destId="{5C173F8A-4220-4CA1-950F-E919422644FB}" srcOrd="5" destOrd="0" presId="urn:microsoft.com/office/officeart/2005/8/layout/vList4"/>
    <dgm:cxn modelId="{5609DE33-521B-40CB-BA20-37886A8262BC}" type="presParOf" srcId="{1B08EA12-39B0-415F-A89F-72A853A08972}" destId="{4D1F7EF7-D666-4651-AA17-78A4F02D2C3E}" srcOrd="6" destOrd="0" presId="urn:microsoft.com/office/officeart/2005/8/layout/vList4"/>
    <dgm:cxn modelId="{A4782A91-1A9E-4ACA-8CA1-579B1DAA62A1}" type="presParOf" srcId="{4D1F7EF7-D666-4651-AA17-78A4F02D2C3E}" destId="{1DAA8BAD-1592-418E-8E76-31F4BBAFA92D}" srcOrd="0" destOrd="0" presId="urn:microsoft.com/office/officeart/2005/8/layout/vList4"/>
    <dgm:cxn modelId="{26CD416F-2863-4205-953A-7543B30D3F86}" type="presParOf" srcId="{4D1F7EF7-D666-4651-AA17-78A4F02D2C3E}" destId="{F2D3DD9F-1AD9-42FE-B0E1-4596A4BDD17B}" srcOrd="1" destOrd="0" presId="urn:microsoft.com/office/officeart/2005/8/layout/vList4"/>
    <dgm:cxn modelId="{E92CF21E-15DB-4973-9735-78215AD06130}" type="presParOf" srcId="{4D1F7EF7-D666-4651-AA17-78A4F02D2C3E}" destId="{5C4CFAFA-7EF1-41BB-9D79-300184EA7721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68DAAB-02BA-484D-8948-CFE3839ABDAD}">
      <dsp:nvSpPr>
        <dsp:cNvPr id="0" name=""/>
        <dsp:cNvSpPr/>
      </dsp:nvSpPr>
      <dsp:spPr>
        <a:xfrm>
          <a:off x="0" y="28652"/>
          <a:ext cx="2845861" cy="819908"/>
        </a:xfrm>
        <a:prstGeom prst="roundRect">
          <a:avLst>
            <a:gd name="adj" fmla="val 10000"/>
          </a:avLst>
        </a:prstGeom>
        <a:solidFill>
          <a:srgbClr val="99FF66"/>
        </a:solidFill>
        <a:ln w="25400" cap="flat" cmpd="sng" algn="ctr">
          <a:solidFill>
            <a:srgbClr val="00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32.00/</a:t>
          </a:r>
          <a:r>
            <a:rPr lang="th-TH" sz="2400" b="1" kern="1200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32.00</a:t>
          </a:r>
          <a:endParaRPr lang="th-TH" sz="2400" b="1" kern="1200" dirty="0">
            <a:solidFill>
              <a:srgbClr val="FF000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675845" y="28652"/>
        <a:ext cx="2170015" cy="819908"/>
      </dsp:txXfrm>
    </dsp:sp>
    <dsp:sp modelId="{388BCCF3-DA90-4438-84B8-DBE8FD436BFA}">
      <dsp:nvSpPr>
        <dsp:cNvPr id="0" name=""/>
        <dsp:cNvSpPr/>
      </dsp:nvSpPr>
      <dsp:spPr>
        <a:xfrm>
          <a:off x="106672" y="0"/>
          <a:ext cx="569172" cy="853382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1EE78F-4CA4-43DD-A353-39D47CF560F8}">
      <dsp:nvSpPr>
        <dsp:cNvPr id="0" name=""/>
        <dsp:cNvSpPr/>
      </dsp:nvSpPr>
      <dsp:spPr>
        <a:xfrm>
          <a:off x="0" y="960055"/>
          <a:ext cx="2845861" cy="873341"/>
        </a:xfrm>
        <a:prstGeom prst="roundRect">
          <a:avLst>
            <a:gd name="adj" fmla="val 10000"/>
          </a:avLst>
        </a:prstGeom>
        <a:solidFill>
          <a:srgbClr val="00FF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31.00/</a:t>
          </a:r>
          <a:r>
            <a:rPr lang="th-TH" sz="2400" b="1" kern="1200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54.00</a:t>
          </a:r>
          <a:endParaRPr lang="th-TH" sz="2400" b="1" kern="1200" dirty="0">
            <a:solidFill>
              <a:srgbClr val="FF000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675845" y="960055"/>
        <a:ext cx="2170015" cy="873341"/>
      </dsp:txXfrm>
    </dsp:sp>
    <dsp:sp modelId="{4C338806-C545-49D1-85BA-9C6B0B72C5E4}">
      <dsp:nvSpPr>
        <dsp:cNvPr id="0" name=""/>
        <dsp:cNvSpPr/>
      </dsp:nvSpPr>
      <dsp:spPr>
        <a:xfrm>
          <a:off x="106672" y="970034"/>
          <a:ext cx="569172" cy="853382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DE3B96-8E0E-4818-9D7F-4CB2E20B0722}">
      <dsp:nvSpPr>
        <dsp:cNvPr id="0" name=""/>
        <dsp:cNvSpPr/>
      </dsp:nvSpPr>
      <dsp:spPr>
        <a:xfrm>
          <a:off x="0" y="1940501"/>
          <a:ext cx="2845861" cy="852518"/>
        </a:xfrm>
        <a:prstGeom prst="roundRect">
          <a:avLst>
            <a:gd name="adj" fmla="val 10000"/>
          </a:avLst>
        </a:prstGeom>
        <a:solidFill>
          <a:schemeClr val="tx2">
            <a:lumMod val="9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23.00/</a:t>
          </a:r>
          <a:r>
            <a:rPr lang="th-TH" sz="2400" b="1" kern="1200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77.00</a:t>
          </a:r>
          <a:endParaRPr lang="th-TH" sz="2400" b="1" kern="1200" dirty="0">
            <a:solidFill>
              <a:srgbClr val="FF0000"/>
            </a:solidFill>
          </a:endParaRPr>
        </a:p>
      </dsp:txBody>
      <dsp:txXfrm>
        <a:off x="675845" y="1940501"/>
        <a:ext cx="2170015" cy="852518"/>
      </dsp:txXfrm>
    </dsp:sp>
    <dsp:sp modelId="{0CC36855-0778-4A85-ABD4-C7FF91654CE8}">
      <dsp:nvSpPr>
        <dsp:cNvPr id="0" name=""/>
        <dsp:cNvSpPr/>
      </dsp:nvSpPr>
      <dsp:spPr>
        <a:xfrm>
          <a:off x="106672" y="1940069"/>
          <a:ext cx="569172" cy="853382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DAA8BAD-1592-418E-8E76-31F4BBAFA92D}">
      <dsp:nvSpPr>
        <dsp:cNvPr id="0" name=""/>
        <dsp:cNvSpPr/>
      </dsp:nvSpPr>
      <dsp:spPr>
        <a:xfrm>
          <a:off x="0" y="2900119"/>
          <a:ext cx="2845861" cy="820730"/>
        </a:xfrm>
        <a:prstGeom prst="roundRect">
          <a:avLst>
            <a:gd name="adj" fmla="val 10000"/>
          </a:avLst>
        </a:prstGeom>
        <a:solidFill>
          <a:schemeClr val="tx2">
            <a:lumMod val="9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200" b="1" kern="1200" dirty="0" smtClean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23.00/</a:t>
          </a:r>
          <a:r>
            <a:rPr lang="th-TH" sz="2200" b="1" kern="1200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100.00</a:t>
          </a:r>
          <a:endParaRPr lang="th-TH" sz="2200" b="1" kern="1200" dirty="0">
            <a:solidFill>
              <a:srgbClr val="FF0000"/>
            </a:solidFill>
          </a:endParaRPr>
        </a:p>
      </dsp:txBody>
      <dsp:txXfrm>
        <a:off x="675845" y="2900119"/>
        <a:ext cx="2170015" cy="820730"/>
      </dsp:txXfrm>
    </dsp:sp>
    <dsp:sp modelId="{F2D3DD9F-1AD9-42FE-B0E1-4596A4BDD17B}">
      <dsp:nvSpPr>
        <dsp:cNvPr id="0" name=""/>
        <dsp:cNvSpPr/>
      </dsp:nvSpPr>
      <dsp:spPr>
        <a:xfrm>
          <a:off x="62431" y="2900125"/>
          <a:ext cx="569172" cy="853382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c3255785bd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c3255785bd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532404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b279d40791_0_1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b279d40791_0_1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b279d40791_9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b279d40791_9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b279d40791_9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b279d40791_9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b279d40791_9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b279d40791_9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b279d40791_9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b279d40791_9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b38574f467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b38574f467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b279d40791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Google Shape;150;gb279d40791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ab89ec0f84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" name="Google Shape;163;gab89ec0f84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b279d40791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" name="Google Shape;173;gb279d40791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b279d40791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b279d40791_0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gb279d40791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1" name="Google Shape;201;gb279d40791_0_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gb279d40791_0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" name="Google Shape;215;gb279d40791_0_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gb279d40791_0_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9" name="Google Shape;229;gb279d40791_0_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gc2fea0909b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3" name="Google Shape;243;gc2fea0909b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gc3255785bd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8" name="Google Shape;278;gc3255785bd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438203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992767"/>
            <a:ext cx="8520600" cy="273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3778833"/>
            <a:ext cx="8520600" cy="105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867800"/>
            <a:ext cx="8520600" cy="112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39999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536633"/>
            <a:ext cx="39999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740800"/>
            <a:ext cx="2808000" cy="100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852800"/>
            <a:ext cx="2808000" cy="423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600200"/>
            <a:ext cx="6367800" cy="545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67"/>
            <a:ext cx="457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3737433"/>
            <a:ext cx="4045200" cy="1646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965433"/>
            <a:ext cx="3837000" cy="4926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5640767"/>
            <a:ext cx="5998800" cy="80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474833"/>
            <a:ext cx="8520600" cy="2618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4202967"/>
            <a:ext cx="8520600" cy="1734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gradFill>
          <a:gsLst>
            <a:gs pos="0">
              <a:srgbClr val="D4E5F5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audio" Target="../media/audio1.wav"/><Relationship Id="rId7" Type="http://schemas.openxmlformats.org/officeDocument/2006/relationships/diagramLayout" Target="../diagrams/layout1.xml"/><Relationship Id="rId12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Data" Target="../diagrams/data1.xml"/><Relationship Id="rId11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microsoft.com/office/2007/relationships/diagramDrawing" Target="../diagrams/drawing1.xml"/><Relationship Id="rId4" Type="http://schemas.openxmlformats.org/officeDocument/2006/relationships/image" Target="../media/image1.jpg"/><Relationship Id="rId9" Type="http://schemas.openxmlformats.org/officeDocument/2006/relationships/diagramColors" Target="../diagrams/colors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image" Target="../media/image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image" Target="../media/image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8.png"/><Relationship Id="rId4" Type="http://schemas.openxmlformats.org/officeDocument/2006/relationships/image" Target="../media/image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image" Target="../media/image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0.png"/><Relationship Id="rId4" Type="http://schemas.openxmlformats.org/officeDocument/2006/relationships/image" Target="../media/image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1.png"/><Relationship Id="rId4" Type="http://schemas.openxmlformats.org/officeDocument/2006/relationships/image" Target="../media/image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2.png"/><Relationship Id="rId4" Type="http://schemas.openxmlformats.org/officeDocument/2006/relationships/image" Target="../media/image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3.png"/><Relationship Id="rId4" Type="http://schemas.openxmlformats.org/officeDocument/2006/relationships/image" Target="../media/image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4.png"/><Relationship Id="rId4" Type="http://schemas.openxmlformats.org/officeDocument/2006/relationships/image" Target="../media/image1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5.png"/><Relationship Id="rId4" Type="http://schemas.openxmlformats.org/officeDocument/2006/relationships/image" Target="../media/image1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6.png"/><Relationship Id="rId4" Type="http://schemas.openxmlformats.org/officeDocument/2006/relationships/image" Target="../media/image1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19.png"/><Relationship Id="rId4" Type="http://schemas.openxmlformats.org/officeDocument/2006/relationships/image" Target="../media/image1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00000"/>
            </a:gs>
            <a:gs pos="100000">
              <a:srgbClr val="FF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subTitle" idx="1"/>
          </p:nvPr>
        </p:nvSpPr>
        <p:spPr>
          <a:xfrm>
            <a:off x="0" y="1512580"/>
            <a:ext cx="9144000" cy="8838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4900" b="1" dirty="0">
                <a:solidFill>
                  <a:srgbClr val="000099"/>
                </a:solidFill>
                <a:latin typeface="DilleniaUPC"/>
                <a:ea typeface="DilleniaUPC"/>
                <a:cs typeface="DilleniaUPC"/>
                <a:sym typeface="DilleniaUPC"/>
              </a:rPr>
              <a:t>เป้าหมาย/ผลการเบิกจ่ายงบประมาณ </a:t>
            </a:r>
            <a:r>
              <a:rPr lang="th" sz="4900" b="1" dirty="0">
                <a:solidFill>
                  <a:srgbClr val="FF0000"/>
                </a:solidFill>
                <a:latin typeface="DilleniaUPC"/>
                <a:ea typeface="DilleniaUPC"/>
                <a:cs typeface="DilleniaUPC"/>
                <a:sym typeface="DilleniaUPC"/>
              </a:rPr>
              <a:t>ร้อยละ</a:t>
            </a:r>
            <a:r>
              <a:rPr lang="th" sz="4900" b="1" dirty="0">
                <a:solidFill>
                  <a:srgbClr val="000099"/>
                </a:solidFill>
              </a:rPr>
              <a:t>/</a:t>
            </a:r>
            <a:r>
              <a:rPr lang="th" sz="4900" b="1" dirty="0">
                <a:solidFill>
                  <a:srgbClr val="FF0000"/>
                </a:solidFill>
                <a:latin typeface="DilleniaUPC"/>
                <a:ea typeface="DilleniaUPC"/>
                <a:cs typeface="DilleniaUPC"/>
                <a:sym typeface="DilleniaUPC"/>
              </a:rPr>
              <a:t>ร้อยละสะสม</a:t>
            </a:r>
            <a:endParaRPr sz="4900" b="1" dirty="0">
              <a:solidFill>
                <a:srgbClr val="FF0000"/>
              </a:solidFill>
              <a:latin typeface="DilleniaUPC"/>
              <a:ea typeface="DilleniaUPC"/>
              <a:cs typeface="DilleniaUPC"/>
              <a:sym typeface="DilleniaUPC"/>
            </a:endParaRPr>
          </a:p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endParaRPr b="1" dirty="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dirty="0">
              <a:solidFill>
                <a:srgbClr val="FF0000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19450" y="35438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56" name="Google Shape;56;p13"/>
          <p:cNvSpPr txBox="1">
            <a:spLocks noGrp="1"/>
          </p:cNvSpPr>
          <p:nvPr>
            <p:ph type="ctrTitle"/>
          </p:nvPr>
        </p:nvSpPr>
        <p:spPr>
          <a:xfrm>
            <a:off x="1144143" y="562996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4713925" y="799666"/>
            <a:ext cx="321765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 b="1" dirty="0"/>
              <a:t>💢 ข้อมูล ณ วันที่ </a:t>
            </a:r>
            <a:r>
              <a:rPr lang="th-TH" sz="1700" b="1" dirty="0" smtClean="0"/>
              <a:t>28</a:t>
            </a:r>
            <a:r>
              <a:rPr lang="th" sz="1700" b="1" dirty="0" smtClean="0"/>
              <a:t> </a:t>
            </a:r>
            <a:r>
              <a:rPr lang="th-TH" sz="1700" b="1" dirty="0" smtClean="0"/>
              <a:t>ก.พ.</a:t>
            </a:r>
            <a:r>
              <a:rPr lang="th" sz="1700" b="1" dirty="0" smtClean="0"/>
              <a:t> </a:t>
            </a:r>
            <a:r>
              <a:rPr lang="th" sz="1700" b="1" dirty="0"/>
              <a:t>2564</a:t>
            </a:r>
            <a:endParaRPr sz="1900" b="1" dirty="0"/>
          </a:p>
        </p:txBody>
      </p:sp>
      <p:sp>
        <p:nvSpPr>
          <p:cNvPr id="58" name="Google Shape;58;p13"/>
          <p:cNvSpPr txBox="1">
            <a:spLocks noGrp="1"/>
          </p:cNvSpPr>
          <p:nvPr>
            <p:ph type="ctrTitle"/>
          </p:nvPr>
        </p:nvSpPr>
        <p:spPr>
          <a:xfrm>
            <a:off x="1285675" y="324424"/>
            <a:ext cx="66459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ระบบแจ้งเตือนการเบิกจ่ายงบประมาณ พ.ศ. 2564</a:t>
            </a:r>
            <a:endParaRPr sz="2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59" name="Google Shape;59;p13"/>
          <p:cNvSpPr/>
          <p:nvPr/>
        </p:nvSpPr>
        <p:spPr>
          <a:xfrm>
            <a:off x="4012120" y="6418289"/>
            <a:ext cx="4621260" cy="34951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lang="th-TH" b="0" i="0" dirty="0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sp>
        <p:nvSpPr>
          <p:cNvPr id="60" name="Google Shape;60;p13"/>
          <p:cNvSpPr/>
          <p:nvPr/>
        </p:nvSpPr>
        <p:spPr>
          <a:xfrm>
            <a:off x="584175" y="6330652"/>
            <a:ext cx="3171529" cy="48916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"/>
              </a:rPr>
              <a:t>strong together</a:t>
            </a:r>
          </a:p>
        </p:txBody>
      </p:sp>
      <p:pic>
        <p:nvPicPr>
          <p:cNvPr id="61" name="Google Shape;61;p13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203175" y="298880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62" name="Google Shape;62;p13"/>
          <p:cNvSpPr/>
          <p:nvPr/>
        </p:nvSpPr>
        <p:spPr>
          <a:xfrm rot="-5400000" flipH="1">
            <a:off x="665238" y="2909186"/>
            <a:ext cx="1240874" cy="1767413"/>
          </a:xfrm>
          <a:prstGeom prst="flowChartOffpageConnector">
            <a:avLst/>
          </a:prstGeom>
          <a:solidFill>
            <a:schemeClr val="accent5">
              <a:lumMod val="40000"/>
              <a:lumOff val="60000"/>
            </a:scheme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" name="Google Shape;64;p13"/>
          <p:cNvSpPr/>
          <p:nvPr/>
        </p:nvSpPr>
        <p:spPr>
          <a:xfrm>
            <a:off x="5188533" y="3445842"/>
            <a:ext cx="1610473" cy="861512"/>
          </a:xfrm>
          <a:prstGeom prst="roundRect">
            <a:avLst>
              <a:gd name="adj" fmla="val 36247"/>
            </a:avLst>
          </a:prstGeom>
          <a:solidFill>
            <a:schemeClr val="accent6">
              <a:lumMod val="60000"/>
              <a:lumOff val="40000"/>
            </a:scheme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th-TH" sz="3500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42</a:t>
            </a:r>
            <a:r>
              <a:rPr lang="th" sz="3500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.</a:t>
            </a:r>
            <a:r>
              <a:rPr lang="th-TH" sz="3500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76</a:t>
            </a:r>
            <a:endParaRPr sz="2500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65" name="Google Shape;65;p13"/>
          <p:cNvSpPr/>
          <p:nvPr/>
        </p:nvSpPr>
        <p:spPr>
          <a:xfrm>
            <a:off x="5180145" y="4454055"/>
            <a:ext cx="1618861" cy="770100"/>
          </a:xfrm>
          <a:prstGeom prst="roundRect">
            <a:avLst>
              <a:gd name="adj" fmla="val 36247"/>
            </a:avLst>
          </a:prstGeom>
          <a:solidFill>
            <a:srgbClr val="999999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13"/>
          <p:cNvSpPr/>
          <p:nvPr/>
        </p:nvSpPr>
        <p:spPr>
          <a:xfrm>
            <a:off x="5180145" y="2501138"/>
            <a:ext cx="1618861" cy="770100"/>
          </a:xfrm>
          <a:prstGeom prst="roundRect">
            <a:avLst>
              <a:gd name="adj" fmla="val 36247"/>
            </a:avLst>
          </a:prstGeom>
          <a:solidFill>
            <a:srgbClr val="99FF99"/>
          </a:solidFill>
          <a:ln w="9525" cap="flat" cmpd="sng">
            <a:solidFill>
              <a:schemeClr val="accent5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th" sz="3300" dirty="0">
                <a:solidFill>
                  <a:srgbClr val="0000FF"/>
                </a:solidFill>
              </a:rPr>
              <a:t>34.16</a:t>
            </a:r>
            <a:endParaRPr sz="2300" dirty="0">
              <a:solidFill>
                <a:srgbClr val="0000FF"/>
              </a:solidFill>
            </a:endParaRPr>
          </a:p>
        </p:txBody>
      </p:sp>
      <p:sp>
        <p:nvSpPr>
          <p:cNvPr id="67" name="Google Shape;67;p13"/>
          <p:cNvSpPr/>
          <p:nvPr/>
        </p:nvSpPr>
        <p:spPr>
          <a:xfrm>
            <a:off x="5191345" y="5382174"/>
            <a:ext cx="1618861" cy="770100"/>
          </a:xfrm>
          <a:prstGeom prst="roundRect">
            <a:avLst>
              <a:gd name="adj" fmla="val 36247"/>
            </a:avLst>
          </a:prstGeom>
          <a:solidFill>
            <a:srgbClr val="999999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" name="Google Shape;68;p13"/>
          <p:cNvSpPr/>
          <p:nvPr/>
        </p:nvSpPr>
        <p:spPr>
          <a:xfrm>
            <a:off x="512712" y="3388622"/>
            <a:ext cx="1199472" cy="86430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 dirty="0" err="1">
                <a:ln w="9525" cap="flat" cmpd="sng">
                  <a:solidFill>
                    <a:srgbClr val="0E0240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00CC"/>
                </a:solidFill>
                <a:latin typeface="FreesiaUPC"/>
              </a:rPr>
              <a:t>เป้าหมาย</a:t>
            </a:r>
            <a:r>
              <a:rPr b="1" i="0" dirty="0">
                <a:ln w="9525" cap="flat" cmpd="sng">
                  <a:solidFill>
                    <a:srgbClr val="0E0240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00CC"/>
                </a:solidFill>
                <a:latin typeface="FreesiaUPC"/>
              </a:rPr>
              <a:t/>
            </a:r>
            <a:br>
              <a:rPr b="1" i="0" dirty="0">
                <a:ln w="9525" cap="flat" cmpd="sng">
                  <a:solidFill>
                    <a:srgbClr val="0E0240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00CC"/>
                </a:solidFill>
                <a:latin typeface="FreesiaUPC"/>
              </a:rPr>
            </a:br>
            <a:r>
              <a:rPr b="1" i="0" dirty="0" err="1">
                <a:ln w="9525" cap="flat" cmpd="sng">
                  <a:solidFill>
                    <a:srgbClr val="0E0240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00CC"/>
                </a:solidFill>
                <a:latin typeface="FreesiaUPC"/>
              </a:rPr>
              <a:t>ไตรมาส</a:t>
            </a:r>
            <a:endParaRPr b="1" i="0" dirty="0">
              <a:ln w="9525" cap="flat" cmpd="sng">
                <a:solidFill>
                  <a:srgbClr val="0E0240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00CC"/>
              </a:solidFill>
              <a:latin typeface="FreesiaUPC"/>
            </a:endParaRPr>
          </a:p>
        </p:txBody>
      </p:sp>
      <p:sp>
        <p:nvSpPr>
          <p:cNvPr id="69" name="Google Shape;69;p13"/>
          <p:cNvSpPr/>
          <p:nvPr/>
        </p:nvSpPr>
        <p:spPr>
          <a:xfrm rot="5400000" flipH="1">
            <a:off x="7293327" y="2952961"/>
            <a:ext cx="1096625" cy="1826275"/>
          </a:xfrm>
          <a:prstGeom prst="flowChartOffpageConnector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" name="Google Shape;70;p13"/>
          <p:cNvSpPr/>
          <p:nvPr/>
        </p:nvSpPr>
        <p:spPr>
          <a:xfrm>
            <a:off x="7229241" y="3678283"/>
            <a:ext cx="1404139" cy="346136"/>
          </a:xfrm>
          <a:prstGeom prst="rect">
            <a:avLst/>
          </a:prstGeom>
          <a:ln>
            <a:noFill/>
          </a:ln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 dirty="0" err="1">
                <a:ln w="9525" cap="flat" cmpd="sng">
                  <a:solidFill>
                    <a:srgbClr val="0000CC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00CC"/>
                </a:solidFill>
                <a:latin typeface="Impact"/>
              </a:rPr>
              <a:t>ผลเบิกจ่าย</a:t>
            </a:r>
            <a:endParaRPr b="1" i="0" dirty="0">
              <a:ln w="9525" cap="flat" cmpd="sng">
                <a:solidFill>
                  <a:srgbClr val="0000CC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00CC"/>
              </a:solidFill>
              <a:latin typeface="Impact"/>
            </a:endParaRPr>
          </a:p>
        </p:txBody>
      </p:sp>
      <p:grpSp>
        <p:nvGrpSpPr>
          <p:cNvPr id="4" name="กลุ่ม 3"/>
          <p:cNvGrpSpPr/>
          <p:nvPr/>
        </p:nvGrpSpPr>
        <p:grpSpPr>
          <a:xfrm>
            <a:off x="2161155" y="2501138"/>
            <a:ext cx="2889494" cy="3759134"/>
            <a:chOff x="7095164" y="2010428"/>
            <a:chExt cx="2889494" cy="3950103"/>
          </a:xfrm>
        </p:grpSpPr>
        <p:graphicFrame>
          <p:nvGraphicFramePr>
            <p:cNvPr id="24" name="ไดอะแกรม 23"/>
            <p:cNvGraphicFramePr/>
            <p:nvPr>
              <p:extLst>
                <p:ext uri="{D42A27DB-BD31-4B8C-83A1-F6EECF244321}">
                  <p14:modId xmlns:p14="http://schemas.microsoft.com/office/powerpoint/2010/main" val="4024020580"/>
                </p:ext>
              </p:extLst>
            </p:nvPr>
          </p:nvGraphicFramePr>
          <p:xfrm>
            <a:off x="7138797" y="2016127"/>
            <a:ext cx="2845861" cy="3944404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6" r:lo="rId7" r:qs="rId8" r:cs="rId9"/>
            </a:graphicData>
          </a:graphic>
        </p:graphicFrame>
        <p:grpSp>
          <p:nvGrpSpPr>
            <p:cNvPr id="3" name="กลุ่ม 2"/>
            <p:cNvGrpSpPr/>
            <p:nvPr/>
          </p:nvGrpSpPr>
          <p:grpSpPr>
            <a:xfrm>
              <a:off x="7095164" y="2010428"/>
              <a:ext cx="623278" cy="3949939"/>
              <a:chOff x="7095164" y="2010428"/>
              <a:chExt cx="623278" cy="3949939"/>
            </a:xfrm>
          </p:grpSpPr>
          <p:grpSp>
            <p:nvGrpSpPr>
              <p:cNvPr id="25" name="กลุ่ม 24"/>
              <p:cNvGrpSpPr/>
              <p:nvPr/>
            </p:nvGrpSpPr>
            <p:grpSpPr>
              <a:xfrm>
                <a:off x="7095164" y="5008104"/>
                <a:ext cx="608981" cy="952263"/>
                <a:chOff x="3744187" y="5608162"/>
                <a:chExt cx="608981" cy="952263"/>
              </a:xfrm>
              <a:solidFill>
                <a:srgbClr val="FF66FF"/>
              </a:solidFill>
            </p:grpSpPr>
            <p:sp>
              <p:nvSpPr>
                <p:cNvPr id="26" name="สี่เหลี่ยมผืนผ้ามุมมน 25"/>
                <p:cNvSpPr/>
                <p:nvPr/>
              </p:nvSpPr>
              <p:spPr>
                <a:xfrm>
                  <a:off x="3762325" y="5695536"/>
                  <a:ext cx="590843" cy="791313"/>
                </a:xfrm>
                <a:prstGeom prst="roundRect">
                  <a:avLst/>
                </a:prstGeom>
                <a:grpFill/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th-TH"/>
                </a:p>
              </p:txBody>
            </p:sp>
            <p:sp>
              <p:nvSpPr>
                <p:cNvPr id="27" name="สี่เหลี่ยมผืนผ้า 26"/>
                <p:cNvSpPr/>
                <p:nvPr/>
              </p:nvSpPr>
              <p:spPr>
                <a:xfrm>
                  <a:off x="3744187" y="5608162"/>
                  <a:ext cx="575799" cy="952263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ctr"/>
                  <a:r>
                    <a:rPr lang="th-TH" sz="5400" b="1" cap="none" spc="50" dirty="0" smtClean="0">
                      <a:ln w="28575" cmpd="sng">
                        <a:solidFill>
                          <a:schemeClr val="bg1"/>
                        </a:solidFill>
                        <a:prstDash val="solid"/>
                      </a:ln>
                      <a:solidFill>
                        <a:srgbClr val="0000CC"/>
                      </a:solidFill>
                      <a:effectLst>
                        <a:glow rad="38100">
                          <a:schemeClr val="accent1">
                            <a:alpha val="40000"/>
                          </a:schemeClr>
                        </a:glow>
                      </a:effectLst>
                    </a:rPr>
                    <a:t>4</a:t>
                  </a:r>
                  <a:endParaRPr lang="th-TH" sz="5400" b="1" cap="none" spc="50" dirty="0">
                    <a:ln w="28575" cmpd="sng">
                      <a:solidFill>
                        <a:schemeClr val="bg1"/>
                      </a:solidFill>
                      <a:prstDash val="solid"/>
                    </a:ln>
                    <a:solidFill>
                      <a:srgbClr val="0000CC"/>
                    </a:solidFill>
                    <a:effectLst>
                      <a:glow rad="38100">
                        <a:schemeClr val="accent1">
                          <a:alpha val="40000"/>
                        </a:schemeClr>
                      </a:glow>
                    </a:effectLst>
                  </a:endParaRPr>
                </a:p>
              </p:txBody>
            </p:sp>
          </p:grpSp>
          <p:grpSp>
            <p:nvGrpSpPr>
              <p:cNvPr id="28" name="กลุ่ม 27"/>
              <p:cNvGrpSpPr/>
              <p:nvPr/>
            </p:nvGrpSpPr>
            <p:grpSpPr>
              <a:xfrm>
                <a:off x="7127597" y="4047390"/>
                <a:ext cx="590843" cy="952263"/>
                <a:chOff x="3762325" y="5589474"/>
                <a:chExt cx="590843" cy="952263"/>
              </a:xfrm>
              <a:solidFill>
                <a:srgbClr val="FF66FF"/>
              </a:solidFill>
            </p:grpSpPr>
            <p:sp>
              <p:nvSpPr>
                <p:cNvPr id="29" name="สี่เหลี่ยมผืนผ้ามุมมน 28"/>
                <p:cNvSpPr/>
                <p:nvPr/>
              </p:nvSpPr>
              <p:spPr>
                <a:xfrm>
                  <a:off x="3762325" y="5695536"/>
                  <a:ext cx="590843" cy="791313"/>
                </a:xfrm>
                <a:prstGeom prst="roundRect">
                  <a:avLst/>
                </a:prstGeom>
                <a:grpFill/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th-TH"/>
                </a:p>
              </p:txBody>
            </p:sp>
            <p:sp>
              <p:nvSpPr>
                <p:cNvPr id="30" name="สี่เหลี่ยมผืนผ้า 29"/>
                <p:cNvSpPr/>
                <p:nvPr/>
              </p:nvSpPr>
              <p:spPr>
                <a:xfrm>
                  <a:off x="3769846" y="5589474"/>
                  <a:ext cx="575799" cy="952263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ctr"/>
                  <a:r>
                    <a:rPr lang="th-TH" sz="5400" b="1" cap="none" spc="50" dirty="0" smtClean="0">
                      <a:ln w="28575" cmpd="sng">
                        <a:solidFill>
                          <a:schemeClr val="bg1"/>
                        </a:solidFill>
                        <a:prstDash val="solid"/>
                      </a:ln>
                      <a:solidFill>
                        <a:srgbClr val="0000CC"/>
                      </a:solidFill>
                      <a:effectLst>
                        <a:glow rad="38100">
                          <a:schemeClr val="accent1">
                            <a:alpha val="40000"/>
                          </a:schemeClr>
                        </a:glow>
                      </a:effectLst>
                    </a:rPr>
                    <a:t>3</a:t>
                  </a:r>
                  <a:endParaRPr lang="th-TH" sz="5400" b="1" cap="none" spc="50" dirty="0">
                    <a:ln w="28575" cmpd="sng">
                      <a:solidFill>
                        <a:schemeClr val="bg1"/>
                      </a:solidFill>
                      <a:prstDash val="solid"/>
                    </a:ln>
                    <a:solidFill>
                      <a:srgbClr val="0000CC"/>
                    </a:solidFill>
                    <a:effectLst>
                      <a:glow rad="38100">
                        <a:schemeClr val="accent1">
                          <a:alpha val="40000"/>
                        </a:schemeClr>
                      </a:glow>
                    </a:effectLst>
                  </a:endParaRPr>
                </a:p>
              </p:txBody>
            </p:sp>
          </p:grpSp>
          <p:grpSp>
            <p:nvGrpSpPr>
              <p:cNvPr id="31" name="กลุ่ม 30"/>
              <p:cNvGrpSpPr/>
              <p:nvPr/>
            </p:nvGrpSpPr>
            <p:grpSpPr>
              <a:xfrm>
                <a:off x="7121210" y="3003124"/>
                <a:ext cx="597230" cy="952263"/>
                <a:chOff x="3755938" y="5605345"/>
                <a:chExt cx="597230" cy="952263"/>
              </a:xfrm>
              <a:solidFill>
                <a:srgbClr val="FF66FF"/>
              </a:solidFill>
            </p:grpSpPr>
            <p:sp>
              <p:nvSpPr>
                <p:cNvPr id="32" name="สี่เหลี่ยมผืนผ้ามุมมน 31"/>
                <p:cNvSpPr/>
                <p:nvPr/>
              </p:nvSpPr>
              <p:spPr>
                <a:xfrm>
                  <a:off x="3762325" y="5695536"/>
                  <a:ext cx="590843" cy="791313"/>
                </a:xfrm>
                <a:prstGeom prst="roundRect">
                  <a:avLst/>
                </a:prstGeom>
                <a:grpFill/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th-TH"/>
                </a:p>
              </p:txBody>
            </p:sp>
            <p:sp>
              <p:nvSpPr>
                <p:cNvPr id="33" name="สี่เหลี่ยมผืนผ้า 32"/>
                <p:cNvSpPr/>
                <p:nvPr/>
              </p:nvSpPr>
              <p:spPr>
                <a:xfrm>
                  <a:off x="3755938" y="5605345"/>
                  <a:ext cx="575799" cy="952263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ctr"/>
                  <a:r>
                    <a:rPr lang="th-TH" sz="5400" b="1" cap="none" spc="50" dirty="0" smtClean="0">
                      <a:ln w="28575" cmpd="sng">
                        <a:solidFill>
                          <a:schemeClr val="bg1"/>
                        </a:solidFill>
                        <a:prstDash val="solid"/>
                      </a:ln>
                      <a:solidFill>
                        <a:srgbClr val="0000CC"/>
                      </a:solidFill>
                      <a:effectLst>
                        <a:glow rad="38100">
                          <a:schemeClr val="accent1">
                            <a:alpha val="40000"/>
                          </a:schemeClr>
                        </a:glow>
                      </a:effectLst>
                    </a:rPr>
                    <a:t>2</a:t>
                  </a:r>
                  <a:endParaRPr lang="th-TH" sz="5400" b="1" cap="none" spc="50" dirty="0">
                    <a:ln w="28575" cmpd="sng">
                      <a:solidFill>
                        <a:schemeClr val="bg1"/>
                      </a:solidFill>
                      <a:prstDash val="solid"/>
                    </a:ln>
                    <a:solidFill>
                      <a:srgbClr val="0000CC"/>
                    </a:solidFill>
                    <a:effectLst>
                      <a:glow rad="38100">
                        <a:schemeClr val="accent1">
                          <a:alpha val="40000"/>
                        </a:schemeClr>
                      </a:glow>
                    </a:effectLst>
                  </a:endParaRPr>
                </a:p>
              </p:txBody>
            </p:sp>
          </p:grpSp>
          <p:grpSp>
            <p:nvGrpSpPr>
              <p:cNvPr id="34" name="กลุ่ม 33"/>
              <p:cNvGrpSpPr/>
              <p:nvPr/>
            </p:nvGrpSpPr>
            <p:grpSpPr>
              <a:xfrm>
                <a:off x="7109460" y="2010428"/>
                <a:ext cx="608982" cy="952263"/>
                <a:chOff x="3744186" y="5605723"/>
                <a:chExt cx="608982" cy="952263"/>
              </a:xfrm>
              <a:solidFill>
                <a:srgbClr val="FF66FF"/>
              </a:solidFill>
            </p:grpSpPr>
            <p:sp>
              <p:nvSpPr>
                <p:cNvPr id="35" name="สี่เหลี่ยมผืนผ้ามุมมน 34"/>
                <p:cNvSpPr/>
                <p:nvPr/>
              </p:nvSpPr>
              <p:spPr>
                <a:xfrm>
                  <a:off x="3762325" y="5695536"/>
                  <a:ext cx="590843" cy="791313"/>
                </a:xfrm>
                <a:prstGeom prst="roundRect">
                  <a:avLst/>
                </a:prstGeom>
                <a:grpFill/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th-TH"/>
                </a:p>
              </p:txBody>
            </p:sp>
            <p:sp>
              <p:nvSpPr>
                <p:cNvPr id="36" name="สี่เหลี่ยมผืนผ้า 35"/>
                <p:cNvSpPr/>
                <p:nvPr/>
              </p:nvSpPr>
              <p:spPr>
                <a:xfrm>
                  <a:off x="3744186" y="5605723"/>
                  <a:ext cx="575799" cy="952263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ctr"/>
                  <a:r>
                    <a:rPr lang="th-TH" sz="5400" b="1" cap="none" spc="50" dirty="0" smtClean="0">
                      <a:ln w="28575" cmpd="sng">
                        <a:solidFill>
                          <a:schemeClr val="bg1"/>
                        </a:solidFill>
                        <a:prstDash val="solid"/>
                      </a:ln>
                      <a:solidFill>
                        <a:srgbClr val="0000CC"/>
                      </a:solidFill>
                      <a:effectLst>
                        <a:glow rad="38100">
                          <a:schemeClr val="accent1">
                            <a:alpha val="40000"/>
                          </a:schemeClr>
                        </a:glow>
                      </a:effectLst>
                    </a:rPr>
                    <a:t>1</a:t>
                  </a:r>
                  <a:endParaRPr lang="th-TH" sz="5400" b="1" cap="none" spc="50" dirty="0">
                    <a:ln w="28575" cmpd="sng">
                      <a:solidFill>
                        <a:schemeClr val="bg1"/>
                      </a:solidFill>
                      <a:prstDash val="solid"/>
                    </a:ln>
                    <a:solidFill>
                      <a:srgbClr val="0000CC"/>
                    </a:solidFill>
                    <a:effectLst>
                      <a:glow rad="38100">
                        <a:schemeClr val="accent1">
                          <a:alpha val="40000"/>
                        </a:schemeClr>
                      </a:glow>
                    </a:effectLst>
                  </a:endParaRPr>
                </a:p>
              </p:txBody>
            </p:sp>
          </p:grpSp>
        </p:grpSp>
      </p:grpSp>
      <p:pic>
        <p:nvPicPr>
          <p:cNvPr id="37" name="รูปภาพ 3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2873" y="4649471"/>
            <a:ext cx="1964031" cy="158354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20294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split orient="vert"/>
        <p:sndAc>
          <p:stSnd>
            <p:snd r:embed="rId3" name="whoosh.wav"/>
          </p:stSnd>
        </p:sndAc>
      </p:transition>
    </mc:Choice>
    <mc:Fallback xmlns="">
      <p:transition spd="slow" advTm="5000">
        <p:split orient="vert"/>
        <p:sndAc>
          <p:stSnd>
            <p:snd r:embed="rId12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B0000"/>
            </a:gs>
            <a:gs pos="100000">
              <a:srgbClr val="540303"/>
            </a:gs>
          </a:gsLst>
          <a:lin ang="5400012" scaled="0"/>
        </a:gra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subTitle" idx="1"/>
          </p:nvPr>
        </p:nvSpPr>
        <p:spPr>
          <a:xfrm>
            <a:off x="0" y="1372813"/>
            <a:ext cx="9035400" cy="9681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ผลการเบิกจ่ายรวม  : งบประมาณปี พ.ศ. 2564 ไตรมาส 2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th" sz="2500" b="1">
                <a:solidFill>
                  <a:srgbClr val="20124D"/>
                </a:solidFill>
                <a:latin typeface="Sarabun"/>
                <a:ea typeface="Sarabun"/>
                <a:cs typeface="Sarabun"/>
                <a:sym typeface="Sarabun"/>
              </a:rPr>
              <a:t>งบบริหาร + งบแผนงานโครงการตามแผนปฏิบัติราชการ พช.</a:t>
            </a:r>
            <a:endParaRPr sz="2500" b="1">
              <a:solidFill>
                <a:srgbClr val="20124D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rgbClr val="FF0000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19450" y="2069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56" name="Google Shape;56;p13"/>
          <p:cNvSpPr txBox="1">
            <a:spLocks noGrp="1"/>
          </p:cNvSpPr>
          <p:nvPr>
            <p:ph type="ctrTitle"/>
          </p:nvPr>
        </p:nvSpPr>
        <p:spPr>
          <a:xfrm>
            <a:off x="1158891" y="38601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4728673" y="681680"/>
            <a:ext cx="30477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/>
              <a:t>💢 ข้อมูล ณ วันที่ 28 ก.พ. 2564</a:t>
            </a:r>
            <a:endParaRPr sz="1900"/>
          </a:p>
        </p:txBody>
      </p:sp>
      <p:sp>
        <p:nvSpPr>
          <p:cNvPr id="58" name="Google Shape;58;p13"/>
          <p:cNvSpPr txBox="1">
            <a:spLocks noGrp="1"/>
          </p:cNvSpPr>
          <p:nvPr>
            <p:ph type="ctrTitle"/>
          </p:nvPr>
        </p:nvSpPr>
        <p:spPr>
          <a:xfrm>
            <a:off x="1300423" y="249080"/>
            <a:ext cx="66459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2564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59" name="Google Shape;59;p13"/>
          <p:cNvSpPr/>
          <p:nvPr/>
        </p:nvSpPr>
        <p:spPr>
          <a:xfrm>
            <a:off x="4337951" y="6317462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latin typeface="Chakra Petch"/>
            </a:endParaRPr>
          </a:p>
        </p:txBody>
      </p:sp>
      <p:graphicFrame>
        <p:nvGraphicFramePr>
          <p:cNvPr id="60" name="Google Shape;60;p13"/>
          <p:cNvGraphicFramePr/>
          <p:nvPr>
            <p:extLst>
              <p:ext uri="{D42A27DB-BD31-4B8C-83A1-F6EECF244321}">
                <p14:modId xmlns:p14="http://schemas.microsoft.com/office/powerpoint/2010/main" val="1559375591"/>
              </p:ext>
            </p:extLst>
          </p:nvPr>
        </p:nvGraphicFramePr>
        <p:xfrm>
          <a:off x="3760840" y="2507688"/>
          <a:ext cx="5187998" cy="3363900"/>
        </p:xfrm>
        <a:graphic>
          <a:graphicData uri="http://schemas.openxmlformats.org/drawingml/2006/table">
            <a:tbl>
              <a:tblPr>
                <a:noFill/>
                <a:tableStyleId>{21CC824A-9460-4B4B-B5E3-8FF20C6D2F98}</a:tableStyleId>
              </a:tblPr>
              <a:tblGrid>
                <a:gridCol w="15289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83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847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112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09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484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b="1" dirty="0" smtClean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หน่วยเบิก</a:t>
                      </a:r>
                      <a:endParaRPr sz="16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งบประมาณ</a:t>
                      </a:r>
                      <a:endParaRPr sz="13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เบิกจ่าย/PO</a:t>
                      </a:r>
                      <a:endParaRPr sz="13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 smtClean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%</a:t>
                      </a:r>
                      <a:r>
                        <a:rPr lang="th-TH" sz="1300" b="1" dirty="0" smtClean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เบิก</a:t>
                      </a:r>
                      <a:endParaRPr sz="13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คงเหลือ</a:t>
                      </a:r>
                      <a:endParaRPr sz="13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8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กลุ่มงานยุทธศาสตร์ฯ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66FF"/>
                        </a:gs>
                        <a:gs pos="74000">
                          <a:srgbClr val="FFCCFF"/>
                        </a:gs>
                        <a:gs pos="83000">
                          <a:srgbClr val="FFCCFF"/>
                        </a:gs>
                        <a:gs pos="100000">
                          <a:srgbClr val="FFCCFF"/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35,220.00</a:t>
                      </a:r>
                      <a:endParaRPr sz="1300" dirty="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66FF"/>
                        </a:gs>
                        <a:gs pos="74000">
                          <a:srgbClr val="FFCCFF"/>
                        </a:gs>
                        <a:gs pos="83000">
                          <a:srgbClr val="FFCCFF"/>
                        </a:gs>
                        <a:gs pos="100000">
                          <a:srgbClr val="FFCCFF"/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5,320.00</a:t>
                      </a:r>
                      <a:endParaRPr sz="130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66FF"/>
                        </a:gs>
                        <a:gs pos="74000">
                          <a:srgbClr val="FFCCFF"/>
                        </a:gs>
                        <a:gs pos="83000">
                          <a:srgbClr val="FFCCFF"/>
                        </a:gs>
                        <a:gs pos="100000">
                          <a:srgbClr val="FFCCFF"/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15.11</a:t>
                      </a:r>
                      <a:endParaRPr sz="1300" dirty="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66FF"/>
                        </a:gs>
                        <a:gs pos="74000">
                          <a:srgbClr val="FFCCFF"/>
                        </a:gs>
                        <a:gs pos="83000">
                          <a:srgbClr val="FFCCFF"/>
                        </a:gs>
                        <a:gs pos="100000">
                          <a:srgbClr val="FFCCFF"/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29,900.00</a:t>
                      </a:r>
                      <a:endParaRPr sz="130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66FF"/>
                        </a:gs>
                        <a:gs pos="74000">
                          <a:srgbClr val="FFCCFF"/>
                        </a:gs>
                        <a:gs pos="83000">
                          <a:srgbClr val="FFCCFF"/>
                        </a:gs>
                        <a:gs pos="100000">
                          <a:srgbClr val="FFCCFF"/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8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กลุ่มงานส่งเสริมฯ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66FF"/>
                        </a:gs>
                        <a:gs pos="74000">
                          <a:srgbClr val="FFCCFF"/>
                        </a:gs>
                        <a:gs pos="83000">
                          <a:srgbClr val="FFCCFF"/>
                        </a:gs>
                        <a:gs pos="100000">
                          <a:srgbClr val="FFCCFF"/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1,420,548.70</a:t>
                      </a:r>
                      <a:endParaRPr sz="1300" dirty="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66FF"/>
                        </a:gs>
                        <a:gs pos="74000">
                          <a:srgbClr val="FFCCFF"/>
                        </a:gs>
                        <a:gs pos="83000">
                          <a:srgbClr val="FFCCFF"/>
                        </a:gs>
                        <a:gs pos="100000">
                          <a:srgbClr val="FFCCFF"/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137,748.70</a:t>
                      </a:r>
                      <a:endParaRPr sz="130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66FF"/>
                        </a:gs>
                        <a:gs pos="74000">
                          <a:srgbClr val="FFCCFF"/>
                        </a:gs>
                        <a:gs pos="83000">
                          <a:srgbClr val="FFCCFF"/>
                        </a:gs>
                        <a:gs pos="100000">
                          <a:srgbClr val="FFCCFF"/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9.70</a:t>
                      </a:r>
                      <a:endParaRPr sz="130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66FF"/>
                        </a:gs>
                        <a:gs pos="74000">
                          <a:srgbClr val="FFCCFF"/>
                        </a:gs>
                        <a:gs pos="83000">
                          <a:srgbClr val="FFCCFF"/>
                        </a:gs>
                        <a:gs pos="100000">
                          <a:srgbClr val="FFCCFF"/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1,282,800.00</a:t>
                      </a:r>
                      <a:endParaRPr sz="130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66FF"/>
                        </a:gs>
                        <a:gs pos="74000">
                          <a:srgbClr val="FFCCFF"/>
                        </a:gs>
                        <a:gs pos="83000">
                          <a:srgbClr val="FFCCFF"/>
                        </a:gs>
                        <a:gs pos="100000">
                          <a:srgbClr val="FFCCFF"/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กลุ่มงานสารสนเทศฯ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66FF"/>
                        </a:gs>
                        <a:gs pos="74000">
                          <a:srgbClr val="FFCCFF"/>
                        </a:gs>
                        <a:gs pos="83000">
                          <a:srgbClr val="FFCCFF"/>
                        </a:gs>
                        <a:gs pos="100000">
                          <a:srgbClr val="FFCCFF"/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44,750.00</a:t>
                      </a:r>
                      <a:endParaRPr sz="1300" dirty="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66FF"/>
                        </a:gs>
                        <a:gs pos="74000">
                          <a:srgbClr val="FFCCFF"/>
                        </a:gs>
                        <a:gs pos="83000">
                          <a:srgbClr val="FFCCFF"/>
                        </a:gs>
                        <a:gs pos="100000">
                          <a:srgbClr val="FFCCFF"/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23,200.00</a:t>
                      </a:r>
                      <a:endParaRPr sz="130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66FF"/>
                        </a:gs>
                        <a:gs pos="74000">
                          <a:srgbClr val="FFCCFF"/>
                        </a:gs>
                        <a:gs pos="83000">
                          <a:srgbClr val="FFCCFF"/>
                        </a:gs>
                        <a:gs pos="100000">
                          <a:srgbClr val="FFCCFF"/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51.84</a:t>
                      </a:r>
                      <a:endParaRPr sz="130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66FF"/>
                        </a:gs>
                        <a:gs pos="74000">
                          <a:srgbClr val="FFCCFF"/>
                        </a:gs>
                        <a:gs pos="83000">
                          <a:srgbClr val="FFCCFF"/>
                        </a:gs>
                        <a:gs pos="100000">
                          <a:srgbClr val="FFCCFF"/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21,550.00</a:t>
                      </a:r>
                      <a:endParaRPr sz="130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66FF"/>
                        </a:gs>
                        <a:gs pos="74000">
                          <a:srgbClr val="FFCCFF"/>
                        </a:gs>
                        <a:gs pos="83000">
                          <a:srgbClr val="FFCCFF"/>
                        </a:gs>
                        <a:gs pos="100000">
                          <a:srgbClr val="FFCCFF"/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กลุ่มงานประสานฯ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66FF"/>
                        </a:gs>
                        <a:gs pos="74000">
                          <a:srgbClr val="FFCCFF"/>
                        </a:gs>
                        <a:gs pos="83000">
                          <a:srgbClr val="FFCCFF"/>
                        </a:gs>
                        <a:gs pos="100000">
                          <a:srgbClr val="FFCCFF"/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1,031,501.50</a:t>
                      </a:r>
                      <a:endParaRPr sz="1300" dirty="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66FF"/>
                        </a:gs>
                        <a:gs pos="74000">
                          <a:srgbClr val="FFCCFF"/>
                        </a:gs>
                        <a:gs pos="83000">
                          <a:srgbClr val="FFCCFF"/>
                        </a:gs>
                        <a:gs pos="100000">
                          <a:srgbClr val="FFCCFF"/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863,000.81</a:t>
                      </a:r>
                      <a:endParaRPr sz="1300" dirty="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66FF"/>
                        </a:gs>
                        <a:gs pos="74000">
                          <a:srgbClr val="FFCCFF"/>
                        </a:gs>
                        <a:gs pos="83000">
                          <a:srgbClr val="FFCCFF"/>
                        </a:gs>
                        <a:gs pos="100000">
                          <a:srgbClr val="FFCCFF"/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83.66</a:t>
                      </a:r>
                      <a:endParaRPr sz="1300" dirty="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66FF"/>
                        </a:gs>
                        <a:gs pos="74000">
                          <a:srgbClr val="FFCCFF"/>
                        </a:gs>
                        <a:gs pos="83000">
                          <a:srgbClr val="FFCCFF"/>
                        </a:gs>
                        <a:gs pos="100000">
                          <a:srgbClr val="FFCCFF"/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168,500.69</a:t>
                      </a:r>
                      <a:endParaRPr sz="1300" dirty="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66FF"/>
                        </a:gs>
                        <a:gs pos="74000">
                          <a:srgbClr val="FFCCFF"/>
                        </a:gs>
                        <a:gs pos="83000">
                          <a:srgbClr val="FFCCFF"/>
                        </a:gs>
                        <a:gs pos="100000">
                          <a:srgbClr val="FFCCFF"/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เมืองสมุทรสาคร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376,175.00</a:t>
                      </a:r>
                      <a:endParaRPr sz="1300" dirty="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263,125.00</a:t>
                      </a:r>
                      <a:endParaRPr sz="130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69.95</a:t>
                      </a:r>
                      <a:endParaRPr sz="130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113,050.00</a:t>
                      </a:r>
                      <a:endParaRPr sz="130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กระทุ่มแบน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226,275.00</a:t>
                      </a:r>
                      <a:endParaRPr sz="1300" dirty="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51,640.70</a:t>
                      </a:r>
                      <a:endParaRPr sz="130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22.82</a:t>
                      </a:r>
                      <a:endParaRPr sz="130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174,634.30</a:t>
                      </a:r>
                      <a:endParaRPr sz="130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บ้านแพ้ว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406,025.00</a:t>
                      </a:r>
                      <a:endParaRPr sz="1300" dirty="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169,425.00</a:t>
                      </a:r>
                      <a:endParaRPr sz="1300" dirty="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41.73</a:t>
                      </a:r>
                      <a:endParaRPr sz="1300" dirty="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236,600.00</a:t>
                      </a:r>
                      <a:endParaRPr sz="1300" dirty="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รวม</a:t>
                      </a:r>
                      <a:endParaRPr sz="16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50" b="1" dirty="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3,540,495.20</a:t>
                      </a:r>
                      <a:endParaRPr sz="1150" b="1" dirty="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50" b="1" dirty="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1,513,460.21</a:t>
                      </a:r>
                      <a:endParaRPr sz="1150" b="1" dirty="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50" b="1" dirty="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42.75</a:t>
                      </a:r>
                      <a:endParaRPr sz="1150" b="1" dirty="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50" b="1" dirty="0">
                          <a:latin typeface="Sarabun" panose="020B0604020202020204" charset="-34"/>
                          <a:ea typeface="Chakra Petch"/>
                          <a:cs typeface="Sarabun" panose="020B0604020202020204" charset="-34"/>
                          <a:sym typeface="Chakra Petch"/>
                        </a:rPr>
                        <a:t>2,027,034.99</a:t>
                      </a:r>
                      <a:endParaRPr sz="1150" b="1" dirty="0">
                        <a:latin typeface="Sarabun" panose="020B0604020202020204" charset="-34"/>
                        <a:ea typeface="Chakra Petch"/>
                        <a:cs typeface="Sarabun" panose="020B0604020202020204" charset="-34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61" name="Google Shape;61;p13"/>
          <p:cNvSpPr/>
          <p:nvPr/>
        </p:nvSpPr>
        <p:spPr>
          <a:xfrm>
            <a:off x="481650" y="6171551"/>
            <a:ext cx="3171529" cy="500798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62" name="Google Shape;62;p13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4000" y="2495550"/>
            <a:ext cx="3499179" cy="3376038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63" name="Google Shape;63;p13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203175" y="151400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5000">
    <p:wheel spokes="1"/>
    <p:sndAc>
      <p:stSnd>
        <p:snd r:embed="rId3" name="whoosh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4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9897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69999" lvl="0" indent="85725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500" b="1" dirty="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2 : </a:t>
            </a:r>
            <a:endParaRPr sz="2500" b="1" dirty="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269999" lvl="0" indent="85725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500" b="1" dirty="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ยอดรวมงบบริหาร </a:t>
            </a:r>
            <a:r>
              <a:rPr lang="th" b="1" dirty="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 </a:t>
            </a:r>
            <a:endParaRPr b="1" dirty="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69" name="Google Shape;69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74701" y="218575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70" name="Google Shape;70;p14"/>
          <p:cNvSpPr txBox="1">
            <a:spLocks noGrp="1"/>
          </p:cNvSpPr>
          <p:nvPr>
            <p:ph type="ctrTitle"/>
          </p:nvPr>
        </p:nvSpPr>
        <p:spPr>
          <a:xfrm>
            <a:off x="1144143" y="417974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71" name="Google Shape;71;p14"/>
          <p:cNvGraphicFramePr/>
          <p:nvPr>
            <p:extLst>
              <p:ext uri="{D42A27DB-BD31-4B8C-83A1-F6EECF244321}">
                <p14:modId xmlns:p14="http://schemas.microsoft.com/office/powerpoint/2010/main" val="2515223011"/>
              </p:ext>
            </p:extLst>
          </p:nvPr>
        </p:nvGraphicFramePr>
        <p:xfrm>
          <a:off x="3937820" y="2570675"/>
          <a:ext cx="4934704" cy="3270950"/>
        </p:xfrm>
        <a:graphic>
          <a:graphicData uri="http://schemas.openxmlformats.org/drawingml/2006/table">
            <a:tbl>
              <a:tblPr>
                <a:noFill/>
                <a:tableStyleId>{21CC824A-9460-4B4B-B5E3-8FF20C6D2F98}</a:tableStyleId>
              </a:tblPr>
              <a:tblGrid>
                <a:gridCol w="14052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05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0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299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825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01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8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กลุ่มงานประสานฯ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202,500.00</a:t>
                      </a:r>
                      <a:endParaRPr sz="13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189,068.62</a:t>
                      </a:r>
                      <a:endParaRPr sz="13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93.37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13,431.38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63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เมืองสมุทรสาคร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44,175.00</a:t>
                      </a:r>
                      <a:endParaRPr sz="13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44,175.00</a:t>
                      </a:r>
                      <a:endParaRPr sz="13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100.00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-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68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กระทุ่มแบน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32,575.00</a:t>
                      </a:r>
                      <a:endParaRPr sz="13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22,390.70</a:t>
                      </a:r>
                      <a:endParaRPr sz="13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68.74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10,184.30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34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บ้านแพ้ว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33,325.00</a:t>
                      </a:r>
                      <a:endParaRPr sz="13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33,325.00</a:t>
                      </a:r>
                      <a:endParaRPr sz="13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100.00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-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34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รวม</a:t>
                      </a:r>
                      <a:endParaRPr sz="20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312,575.00</a:t>
                      </a:r>
                      <a:endParaRPr sz="13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288,959.32</a:t>
                      </a:r>
                      <a:endParaRPr sz="13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92.44</a:t>
                      </a:r>
                      <a:endParaRPr sz="11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23,615.68</a:t>
                      </a:r>
                      <a:endParaRPr sz="11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72" name="Google Shape;72;p14"/>
          <p:cNvSpPr txBox="1"/>
          <p:nvPr/>
        </p:nvSpPr>
        <p:spPr>
          <a:xfrm>
            <a:off x="4713925" y="713636"/>
            <a:ext cx="3099668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 b="1" dirty="0"/>
              <a:t>💢 </a:t>
            </a:r>
            <a:r>
              <a:rPr lang="th" sz="1700" b="1" dirty="0">
                <a:solidFill>
                  <a:schemeClr val="dk1"/>
                </a:solidFill>
              </a:rPr>
              <a:t>ข้อมูล ณ วันที่ 28 ก.พ. 2564</a:t>
            </a:r>
            <a:endParaRPr sz="1900" b="1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dirty="0"/>
          </a:p>
        </p:txBody>
      </p:sp>
      <p:sp>
        <p:nvSpPr>
          <p:cNvPr id="73" name="Google Shape;73;p14"/>
          <p:cNvSpPr txBox="1">
            <a:spLocks noGrp="1"/>
          </p:cNvSpPr>
          <p:nvPr>
            <p:ph type="ctrTitle"/>
          </p:nvPr>
        </p:nvSpPr>
        <p:spPr>
          <a:xfrm>
            <a:off x="1092450" y="281036"/>
            <a:ext cx="66309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 dirty="0">
                <a:solidFill>
                  <a:srgbClr val="000000"/>
                </a:solidFill>
              </a:rPr>
              <a:t>ระบบแจ้งเตือนการเบิกจ่ายงบประมาณ พ.ศ. 2564</a:t>
            </a:r>
            <a:endParaRPr sz="2200" b="1" dirty="0">
              <a:solidFill>
                <a:srgbClr val="0000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74" name="Google Shape;74;p14"/>
          <p:cNvSpPr/>
          <p:nvPr/>
        </p:nvSpPr>
        <p:spPr>
          <a:xfrm>
            <a:off x="4571988" y="6263925"/>
            <a:ext cx="4300537" cy="340426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pic>
        <p:nvPicPr>
          <p:cNvPr id="75" name="Google Shape;75;p14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83499" y="2570675"/>
            <a:ext cx="3521586" cy="3270950"/>
          </a:xfrm>
          <a:prstGeom prst="rect">
            <a:avLst/>
          </a:prstGeom>
          <a:noFill/>
          <a:ln>
            <a:noFill/>
          </a:ln>
          <a:effectLst>
            <a:outerShdw blurRad="457200" dist="152400" dir="5820000" algn="bl" rotWithShape="0">
              <a:srgbClr val="0000FF">
                <a:alpha val="77000"/>
              </a:srgbClr>
            </a:outerShdw>
          </a:effectLst>
        </p:spPr>
      </p:pic>
      <p:sp>
        <p:nvSpPr>
          <p:cNvPr id="76" name="Google Shape;76;p14"/>
          <p:cNvSpPr/>
          <p:nvPr/>
        </p:nvSpPr>
        <p:spPr>
          <a:xfrm>
            <a:off x="481650" y="6065600"/>
            <a:ext cx="3631797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"/>
              </a:rPr>
              <a:t>strong together</a:t>
            </a:r>
          </a:p>
        </p:txBody>
      </p:sp>
      <p:pic>
        <p:nvPicPr>
          <p:cNvPr id="77" name="Google Shape;77;p14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comb/>
        <p:sndAc>
          <p:stSnd>
            <p:snd r:embed="rId3" name="whoosh.wav"/>
          </p:stSnd>
        </p:sndAc>
      </p:transition>
    </mc:Choice>
    <mc:Fallback xmlns="">
      <p:transition spd="slow" advTm="5000">
        <p:comb/>
        <p:sndAc>
          <p:stSnd>
            <p:snd r:embed="rId7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5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1020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179999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2 :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179999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ค่าซ่อมแซมครุภัณฑ์สำนักงาน/ยานพาหนะ</a:t>
            </a:r>
            <a:r>
              <a:rPr lang="th" sz="3100">
                <a:solidFill>
                  <a:srgbClr val="0000FF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endParaRPr sz="4100">
              <a:solidFill>
                <a:srgbClr val="0000FF"/>
              </a:solidFill>
            </a:endParaRPr>
          </a:p>
        </p:txBody>
      </p:sp>
      <p:pic>
        <p:nvPicPr>
          <p:cNvPr id="83" name="Google Shape;83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4817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84" name="Google Shape;84;p15"/>
          <p:cNvSpPr txBox="1">
            <a:spLocks noGrp="1"/>
          </p:cNvSpPr>
          <p:nvPr>
            <p:ph type="ctrTitle"/>
          </p:nvPr>
        </p:nvSpPr>
        <p:spPr>
          <a:xfrm>
            <a:off x="1144143" y="38601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85" name="Google Shape;85;p15"/>
          <p:cNvSpPr txBox="1"/>
          <p:nvPr/>
        </p:nvSpPr>
        <p:spPr>
          <a:xfrm>
            <a:off x="4713925" y="681680"/>
            <a:ext cx="30861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 b="1" dirty="0"/>
              <a:t>💢 </a:t>
            </a:r>
            <a:r>
              <a:rPr lang="th" sz="1700" b="1" dirty="0">
                <a:solidFill>
                  <a:schemeClr val="dk1"/>
                </a:solidFill>
              </a:rPr>
              <a:t>ข้อมูล ณ วันที่ 28 ก.พ. 2564</a:t>
            </a:r>
            <a:endParaRPr sz="1900" b="1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/>
          </a:p>
        </p:txBody>
      </p:sp>
      <p:sp>
        <p:nvSpPr>
          <p:cNvPr id="86" name="Google Shape;86;p15"/>
          <p:cNvSpPr txBox="1">
            <a:spLocks noGrp="1"/>
          </p:cNvSpPr>
          <p:nvPr>
            <p:ph type="ctrTitle"/>
          </p:nvPr>
        </p:nvSpPr>
        <p:spPr>
          <a:xfrm>
            <a:off x="1092450" y="249080"/>
            <a:ext cx="6488221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 dirty="0">
                <a:solidFill>
                  <a:srgbClr val="000000"/>
                </a:solidFill>
              </a:rPr>
              <a:t>ระบบแจ้งเตือนการเบิกจ่ายงบประมาณ พ.ศ. 2564</a:t>
            </a:r>
            <a:endParaRPr sz="2200" b="1" dirty="0">
              <a:solidFill>
                <a:srgbClr val="0000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87" name="Google Shape;87;p15"/>
          <p:cNvSpPr/>
          <p:nvPr/>
        </p:nvSpPr>
        <p:spPr>
          <a:xfrm>
            <a:off x="4117063" y="6141798"/>
            <a:ext cx="4721900" cy="31799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graphicFrame>
        <p:nvGraphicFramePr>
          <p:cNvPr id="88" name="Google Shape;88;p15"/>
          <p:cNvGraphicFramePr/>
          <p:nvPr>
            <p:extLst>
              <p:ext uri="{D42A27DB-BD31-4B8C-83A1-F6EECF244321}">
                <p14:modId xmlns:p14="http://schemas.microsoft.com/office/powerpoint/2010/main" val="3291963166"/>
              </p:ext>
            </p:extLst>
          </p:nvPr>
        </p:nvGraphicFramePr>
        <p:xfrm>
          <a:off x="3923072" y="2489138"/>
          <a:ext cx="4915892" cy="3208238"/>
        </p:xfrm>
        <a:graphic>
          <a:graphicData uri="http://schemas.openxmlformats.org/drawingml/2006/table">
            <a:tbl>
              <a:tblPr>
                <a:noFill/>
                <a:tableStyleId>{21CC824A-9460-4B4B-B5E3-8FF20C6D2F98}</a:tableStyleId>
              </a:tblPr>
              <a:tblGrid>
                <a:gridCol w="14996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739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33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428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613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9860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2000" b="1" dirty="0" smtClean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2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 smtClean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</a:t>
                      </a:r>
                      <a:r>
                        <a:rPr lang="th-TH" sz="1300" b="1" dirty="0" smtClean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9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 panose="020B0604020202020204" charset="-34"/>
                          <a:ea typeface="Sarabun"/>
                          <a:cs typeface="Sarabun" panose="020B0604020202020204" charset="-34"/>
                          <a:sym typeface="Sarabun"/>
                        </a:rPr>
                        <a:t>10,750.00</a:t>
                      </a:r>
                      <a:endParaRPr sz="1400" b="1" dirty="0">
                        <a:latin typeface="Sarabun" panose="020B0604020202020204" charset="-34"/>
                        <a:ea typeface="Sarabun"/>
                        <a:cs typeface="Sarabun" panose="020B0604020202020204" charset="-34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>
                          <a:latin typeface="Sarabun" panose="020B0604020202020204" charset="-34"/>
                          <a:ea typeface="Sarabun"/>
                          <a:cs typeface="Sarabun" panose="020B0604020202020204" charset="-34"/>
                          <a:sym typeface="Sarabun"/>
                        </a:rPr>
                        <a:t>4,320.00</a:t>
                      </a:r>
                      <a:endParaRPr sz="1400">
                        <a:latin typeface="Sarabun" panose="020B0604020202020204" charset="-34"/>
                        <a:ea typeface="Sarabun"/>
                        <a:cs typeface="Sarabun" panose="020B0604020202020204" charset="-34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>
                          <a:latin typeface="Sarabun" panose="020B0604020202020204" charset="-34"/>
                          <a:ea typeface="Sarabun"/>
                          <a:cs typeface="Sarabun" panose="020B0604020202020204" charset="-34"/>
                          <a:sym typeface="Sarabun"/>
                        </a:rPr>
                        <a:t>40.19</a:t>
                      </a:r>
                      <a:endParaRPr sz="1400">
                        <a:latin typeface="Sarabun" panose="020B0604020202020204" charset="-34"/>
                        <a:ea typeface="Sarabun"/>
                        <a:cs typeface="Sarabun" panose="020B0604020202020204" charset="-34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>
                          <a:latin typeface="Sarabun" panose="020B0604020202020204" charset="-34"/>
                          <a:ea typeface="Sarabun"/>
                          <a:cs typeface="Sarabun" panose="020B0604020202020204" charset="-34"/>
                          <a:sym typeface="Sarabun"/>
                        </a:rPr>
                        <a:t>6,430.00</a:t>
                      </a:r>
                      <a:endParaRPr sz="1400">
                        <a:latin typeface="Sarabun" panose="020B0604020202020204" charset="-34"/>
                        <a:ea typeface="Sarabun"/>
                        <a:cs typeface="Sarabun" panose="020B0604020202020204" charset="-34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9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 panose="020B0604020202020204" charset="-34"/>
                          <a:ea typeface="Sarabun"/>
                          <a:cs typeface="Sarabun" panose="020B0604020202020204" charset="-34"/>
                          <a:sym typeface="Sarabun"/>
                        </a:rPr>
                        <a:t>4,250.00</a:t>
                      </a:r>
                      <a:endParaRPr sz="1400" b="1" dirty="0">
                        <a:latin typeface="Sarabun" panose="020B0604020202020204" charset="-34"/>
                        <a:ea typeface="Sarabun"/>
                        <a:cs typeface="Sarabun" panose="020B0604020202020204" charset="-34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>
                          <a:latin typeface="Sarabun" panose="020B0604020202020204" charset="-34"/>
                          <a:ea typeface="Sarabun"/>
                          <a:cs typeface="Sarabun" panose="020B0604020202020204" charset="-34"/>
                          <a:sym typeface="Sarabun"/>
                        </a:rPr>
                        <a:t>4,250.00</a:t>
                      </a:r>
                      <a:endParaRPr sz="1400">
                        <a:latin typeface="Sarabun" panose="020B0604020202020204" charset="-34"/>
                        <a:ea typeface="Sarabun"/>
                        <a:cs typeface="Sarabun" panose="020B0604020202020204" charset="-34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>
                          <a:latin typeface="Sarabun" panose="020B0604020202020204" charset="-34"/>
                          <a:ea typeface="Sarabun"/>
                          <a:cs typeface="Sarabun" panose="020B0604020202020204" charset="-34"/>
                          <a:sym typeface="Sarabun"/>
                        </a:rPr>
                        <a:t>100.00</a:t>
                      </a:r>
                      <a:endParaRPr sz="1400">
                        <a:latin typeface="Sarabun" panose="020B0604020202020204" charset="-34"/>
                        <a:ea typeface="Sarabun"/>
                        <a:cs typeface="Sarabun" panose="020B0604020202020204" charset="-34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>
                          <a:latin typeface="Sarabun" panose="020B0604020202020204" charset="-34"/>
                          <a:ea typeface="Sarabun"/>
                          <a:cs typeface="Sarabun" panose="020B0604020202020204" charset="-34"/>
                          <a:sym typeface="Sarabun"/>
                        </a:rPr>
                        <a:t>-</a:t>
                      </a:r>
                      <a:endParaRPr sz="1400" b="1">
                        <a:latin typeface="Sarabun" panose="020B0604020202020204" charset="-34"/>
                        <a:ea typeface="Sarabun"/>
                        <a:cs typeface="Sarabun" panose="020B0604020202020204" charset="-34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86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 panose="020B0604020202020204" charset="-34"/>
                          <a:ea typeface="Sarabun"/>
                          <a:cs typeface="Sarabun" panose="020B0604020202020204" charset="-34"/>
                          <a:sym typeface="Sarabun"/>
                        </a:rPr>
                        <a:t>1,000.00</a:t>
                      </a:r>
                      <a:endParaRPr sz="1400" b="1" dirty="0">
                        <a:latin typeface="Sarabun" panose="020B0604020202020204" charset="-34"/>
                        <a:ea typeface="Sarabun"/>
                        <a:cs typeface="Sarabun" panose="020B0604020202020204" charset="-34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 panose="020B0604020202020204" charset="-34"/>
                          <a:ea typeface="Sarabun"/>
                          <a:cs typeface="Sarabun" panose="020B0604020202020204" charset="-34"/>
                          <a:sym typeface="Sarabun"/>
                        </a:rPr>
                        <a:t>1,000.00</a:t>
                      </a:r>
                      <a:endParaRPr sz="1400" dirty="0">
                        <a:latin typeface="Sarabun" panose="020B0604020202020204" charset="-34"/>
                        <a:ea typeface="Sarabun"/>
                        <a:cs typeface="Sarabun" panose="020B0604020202020204" charset="-34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 panose="020B0604020202020204" charset="-34"/>
                          <a:ea typeface="Sarabun"/>
                          <a:cs typeface="Sarabun" panose="020B0604020202020204" charset="-34"/>
                          <a:sym typeface="Sarabun"/>
                        </a:rPr>
                        <a:t>100.00</a:t>
                      </a:r>
                      <a:endParaRPr sz="1400" dirty="0">
                        <a:latin typeface="Sarabun" panose="020B0604020202020204" charset="-34"/>
                        <a:ea typeface="Sarabun"/>
                        <a:cs typeface="Sarabun" panose="020B0604020202020204" charset="-34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 panose="020B0604020202020204" charset="-34"/>
                          <a:ea typeface="Sarabun"/>
                          <a:cs typeface="Sarabun" panose="020B0604020202020204" charset="-34"/>
                          <a:sym typeface="Sarabun"/>
                        </a:rPr>
                        <a:t>-</a:t>
                      </a:r>
                      <a:endParaRPr sz="1400" b="1" dirty="0">
                        <a:latin typeface="Sarabun" panose="020B0604020202020204" charset="-34"/>
                        <a:ea typeface="Sarabun"/>
                        <a:cs typeface="Sarabun" panose="020B0604020202020204" charset="-34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86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 panose="020B0604020202020204" charset="-34"/>
                          <a:ea typeface="Sarabun"/>
                          <a:cs typeface="Sarabun" panose="020B0604020202020204" charset="-34"/>
                          <a:sym typeface="Sarabun"/>
                        </a:rPr>
                        <a:t>4,250.00</a:t>
                      </a:r>
                      <a:endParaRPr sz="1400" b="1" dirty="0">
                        <a:latin typeface="Sarabun" panose="020B0604020202020204" charset="-34"/>
                        <a:ea typeface="Sarabun"/>
                        <a:cs typeface="Sarabun" panose="020B0604020202020204" charset="-34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 panose="020B0604020202020204" charset="-34"/>
                          <a:ea typeface="Sarabun"/>
                          <a:cs typeface="Sarabun" panose="020B0604020202020204" charset="-34"/>
                          <a:sym typeface="Sarabun"/>
                        </a:rPr>
                        <a:t>4,250.00</a:t>
                      </a:r>
                      <a:endParaRPr sz="1400" dirty="0">
                        <a:latin typeface="Sarabun" panose="020B0604020202020204" charset="-34"/>
                        <a:ea typeface="Sarabun"/>
                        <a:cs typeface="Sarabun" panose="020B0604020202020204" charset="-34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 panose="020B0604020202020204" charset="-34"/>
                          <a:ea typeface="Sarabun"/>
                          <a:cs typeface="Sarabun" panose="020B0604020202020204" charset="-34"/>
                          <a:sym typeface="Sarabun"/>
                        </a:rPr>
                        <a:t>100.00</a:t>
                      </a:r>
                      <a:endParaRPr sz="1400" dirty="0">
                        <a:latin typeface="Sarabun" panose="020B0604020202020204" charset="-34"/>
                        <a:ea typeface="Sarabun"/>
                        <a:cs typeface="Sarabun" panose="020B0604020202020204" charset="-34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 panose="020B0604020202020204" charset="-34"/>
                          <a:ea typeface="Sarabun"/>
                          <a:cs typeface="Sarabun" panose="020B0604020202020204" charset="-34"/>
                          <a:sym typeface="Sarabun"/>
                        </a:rPr>
                        <a:t>-</a:t>
                      </a:r>
                      <a:endParaRPr sz="1400" b="1" dirty="0">
                        <a:latin typeface="Sarabun" panose="020B0604020202020204" charset="-34"/>
                        <a:ea typeface="Sarabun"/>
                        <a:cs typeface="Sarabun" panose="020B0604020202020204" charset="-34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8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20,250.00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13,820.00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68.25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6,430.00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89" name="Google Shape;89;p15" title="แผนภูมิ"/>
          <p:cNvPicPr preferRelativeResize="0"/>
          <p:nvPr/>
        </p:nvPicPr>
        <p:blipFill rotWithShape="1">
          <a:blip r:embed="rId5">
            <a:alphaModFix/>
          </a:blip>
          <a:srcRect r="3846"/>
          <a:stretch/>
        </p:blipFill>
        <p:spPr>
          <a:xfrm>
            <a:off x="327700" y="2489138"/>
            <a:ext cx="3492132" cy="3208238"/>
          </a:xfrm>
          <a:prstGeom prst="rect">
            <a:avLst/>
          </a:prstGeom>
          <a:noFill/>
          <a:ln>
            <a:noFill/>
          </a:ln>
          <a:effectLst>
            <a:outerShdw blurRad="385763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90" name="Google Shape;90;p15"/>
          <p:cNvSpPr/>
          <p:nvPr/>
        </p:nvSpPr>
        <p:spPr>
          <a:xfrm>
            <a:off x="327700" y="5966137"/>
            <a:ext cx="3388894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"/>
              </a:rPr>
              <a:t>strong together</a:t>
            </a:r>
          </a:p>
        </p:txBody>
      </p:sp>
      <p:pic>
        <p:nvPicPr>
          <p:cNvPr id="91" name="Google Shape;91;p15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5000">
    <p:comb/>
    <p:sndAc>
      <p:stSnd>
        <p:snd r:embed="rId3" name="whoosh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6"/>
          <p:cNvSpPr txBox="1">
            <a:spLocks noGrp="1"/>
          </p:cNvSpPr>
          <p:nvPr>
            <p:ph type="subTitle" idx="1"/>
          </p:nvPr>
        </p:nvSpPr>
        <p:spPr>
          <a:xfrm>
            <a:off x="70525" y="1253048"/>
            <a:ext cx="8991300" cy="1029900"/>
          </a:xfrm>
          <a:prstGeom prst="rect">
            <a:avLst/>
          </a:prstGeom>
          <a:solidFill>
            <a:srgbClr val="FFFF00"/>
          </a:solidFill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 dirty="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2 : </a:t>
            </a:r>
            <a:endParaRPr b="1" dirty="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 dirty="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 dirty="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 dirty="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200" dirty="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200" b="1" dirty="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ค่าวัสดุสำนักงาน/วัสดุคอมพิวเตอร์  </a:t>
            </a:r>
            <a:endParaRPr sz="2200" b="1" dirty="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97" name="Google Shape;97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9237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98" name="Google Shape;98;p16"/>
          <p:cNvSpPr txBox="1">
            <a:spLocks noGrp="1"/>
          </p:cNvSpPr>
          <p:nvPr>
            <p:ph type="ctrTitle"/>
          </p:nvPr>
        </p:nvSpPr>
        <p:spPr>
          <a:xfrm>
            <a:off x="1144143" y="38601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99" name="Google Shape;99;p16"/>
          <p:cNvSpPr txBox="1"/>
          <p:nvPr/>
        </p:nvSpPr>
        <p:spPr>
          <a:xfrm>
            <a:off x="4713925" y="681680"/>
            <a:ext cx="317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💢 </a:t>
            </a:r>
            <a:r>
              <a:rPr lang="th" sz="170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ข้อมูล ณ วันที่ 28 ก.พ. 2564</a:t>
            </a:r>
            <a:endParaRPr sz="1900" dirty="0">
              <a:solidFill>
                <a:schemeClr val="dk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dirty="0">
              <a:solidFill>
                <a:schemeClr val="dk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0" name="Google Shape;100;p16"/>
          <p:cNvSpPr txBox="1">
            <a:spLocks noGrp="1"/>
          </p:cNvSpPr>
          <p:nvPr>
            <p:ph type="ctrTitle"/>
          </p:nvPr>
        </p:nvSpPr>
        <p:spPr>
          <a:xfrm>
            <a:off x="1260750" y="249080"/>
            <a:ext cx="64812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 dirty="0">
                <a:solidFill>
                  <a:srgbClr val="000000"/>
                </a:solidFill>
              </a:rPr>
              <a:t>ระบบแจ้งเตือนการเบิกจ่ายงบประมาณ พ.ศ. 2564</a:t>
            </a:r>
            <a:endParaRPr sz="2200" b="1" dirty="0">
              <a:solidFill>
                <a:srgbClr val="0000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01" name="Google Shape;101;p16"/>
          <p:cNvSpPr/>
          <p:nvPr/>
        </p:nvSpPr>
        <p:spPr>
          <a:xfrm>
            <a:off x="4306776" y="6241275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graphicFrame>
        <p:nvGraphicFramePr>
          <p:cNvPr id="102" name="Google Shape;102;p16"/>
          <p:cNvGraphicFramePr/>
          <p:nvPr>
            <p:extLst>
              <p:ext uri="{D42A27DB-BD31-4B8C-83A1-F6EECF244321}">
                <p14:modId xmlns:p14="http://schemas.microsoft.com/office/powerpoint/2010/main" val="3914613514"/>
              </p:ext>
            </p:extLst>
          </p:nvPr>
        </p:nvGraphicFramePr>
        <p:xfrm>
          <a:off x="4344619" y="2830713"/>
          <a:ext cx="4545550" cy="2949536"/>
        </p:xfrm>
        <a:graphic>
          <a:graphicData uri="http://schemas.openxmlformats.org/drawingml/2006/table">
            <a:tbl>
              <a:tblPr>
                <a:noFill/>
                <a:tableStyleId>{21CC824A-9460-4B4B-B5E3-8FF20C6D2F98}</a:tableStyleId>
              </a:tblPr>
              <a:tblGrid>
                <a:gridCol w="1260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84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77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89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9006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554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8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 smtClean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</a:t>
                      </a:r>
                      <a:r>
                        <a:rPr lang="th-TH" sz="1300" b="1" dirty="0" smtClean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38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2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8,750.00</a:t>
                      </a:r>
                      <a:endParaRPr sz="13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8,750.00</a:t>
                      </a:r>
                      <a:endParaRPr sz="13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71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2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5,625.00</a:t>
                      </a:r>
                      <a:endParaRPr sz="13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5,625.00</a:t>
                      </a:r>
                      <a:endParaRPr sz="13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90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2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5,625.00</a:t>
                      </a:r>
                      <a:endParaRPr sz="13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5,625.00</a:t>
                      </a:r>
                      <a:endParaRPr sz="13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28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2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5,625.00</a:t>
                      </a:r>
                      <a:endParaRPr sz="13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5,625.00</a:t>
                      </a:r>
                      <a:endParaRPr sz="13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8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25,625.00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25,625.00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03" name="Google Shape;103;p16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"/>
              </a:rPr>
              <a:t>strong together</a:t>
            </a:r>
          </a:p>
        </p:txBody>
      </p:sp>
      <p:pic>
        <p:nvPicPr>
          <p:cNvPr id="104" name="Google Shape;104;p16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75025" y="2830725"/>
            <a:ext cx="4034349" cy="2964888"/>
          </a:xfrm>
          <a:prstGeom prst="rect">
            <a:avLst/>
          </a:prstGeom>
          <a:noFill/>
          <a:ln>
            <a:noFill/>
          </a:ln>
          <a:effectLst>
            <a:outerShdw blurRad="57150" dist="19050" dir="105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105" name="Google Shape;105;p16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5000">
    <p:comb/>
    <p:sndAc>
      <p:stSnd>
        <p:snd r:embed="rId3" name="whoosh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7"/>
          <p:cNvSpPr txBox="1">
            <a:spLocks noGrp="1"/>
          </p:cNvSpPr>
          <p:nvPr>
            <p:ph type="subTitle" idx="1"/>
          </p:nvPr>
        </p:nvSpPr>
        <p:spPr>
          <a:xfrm>
            <a:off x="70525" y="1253050"/>
            <a:ext cx="8991300" cy="1013400"/>
          </a:xfrm>
          <a:prstGeom prst="rect">
            <a:avLst/>
          </a:prstGeom>
          <a:solidFill>
            <a:srgbClr val="FFFF00"/>
          </a:solidFill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2 :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300" b="1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ค่าน้ำมันเชื้อเพลิง  </a:t>
            </a:r>
            <a:endParaRPr sz="23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11" name="Google Shape;111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16625" y="21315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12" name="Google Shape;112;p17"/>
          <p:cNvSpPr txBox="1">
            <a:spLocks noGrp="1"/>
          </p:cNvSpPr>
          <p:nvPr>
            <p:ph type="ctrTitle"/>
          </p:nvPr>
        </p:nvSpPr>
        <p:spPr>
          <a:xfrm>
            <a:off x="1144143" y="367875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13" name="Google Shape;113;p17"/>
          <p:cNvSpPr txBox="1"/>
          <p:nvPr/>
        </p:nvSpPr>
        <p:spPr>
          <a:xfrm>
            <a:off x="4713925" y="663537"/>
            <a:ext cx="30477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/>
              <a:t>💢 </a:t>
            </a:r>
            <a:r>
              <a:rPr lang="th" sz="1700">
                <a:solidFill>
                  <a:schemeClr val="dk1"/>
                </a:solidFill>
              </a:rPr>
              <a:t>ข้อมูล ณ วันที่ 28 ก.พ.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114" name="Google Shape;114;p17"/>
          <p:cNvSpPr txBox="1">
            <a:spLocks noGrp="1"/>
          </p:cNvSpPr>
          <p:nvPr>
            <p:ph type="ctrTitle"/>
          </p:nvPr>
        </p:nvSpPr>
        <p:spPr>
          <a:xfrm>
            <a:off x="1308900" y="230937"/>
            <a:ext cx="649485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 dirty="0">
                <a:solidFill>
                  <a:srgbClr val="000000"/>
                </a:solidFill>
              </a:rPr>
              <a:t>ระบบแจ้งเตือนการเบิกจ่ายงบประมาณ พ.ศ. 2564</a:t>
            </a:r>
            <a:endParaRPr sz="2200" b="1" dirty="0">
              <a:solidFill>
                <a:srgbClr val="0000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15" name="Google Shape;115;p17"/>
          <p:cNvSpPr/>
          <p:nvPr/>
        </p:nvSpPr>
        <p:spPr>
          <a:xfrm>
            <a:off x="4301876" y="6329250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graphicFrame>
        <p:nvGraphicFramePr>
          <p:cNvPr id="116" name="Google Shape;116;p17"/>
          <p:cNvGraphicFramePr/>
          <p:nvPr>
            <p:extLst>
              <p:ext uri="{D42A27DB-BD31-4B8C-83A1-F6EECF244321}">
                <p14:modId xmlns:p14="http://schemas.microsoft.com/office/powerpoint/2010/main" val="550960036"/>
              </p:ext>
            </p:extLst>
          </p:nvPr>
        </p:nvGraphicFramePr>
        <p:xfrm>
          <a:off x="4357110" y="2713499"/>
          <a:ext cx="4566026" cy="3207943"/>
        </p:xfrm>
        <a:graphic>
          <a:graphicData uri="http://schemas.openxmlformats.org/drawingml/2006/table">
            <a:tbl>
              <a:tblPr>
                <a:noFill/>
                <a:tableStyleId>{21CC824A-9460-4B4B-B5E3-8FF20C6D2F98}</a:tableStyleId>
              </a:tblPr>
              <a:tblGrid>
                <a:gridCol w="12910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47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424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557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222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419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8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 smtClean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</a:t>
                      </a:r>
                      <a:r>
                        <a:rPr lang="th-TH" sz="1400" b="1" dirty="0" smtClean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1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2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11,000.00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110.00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- 1,100.00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1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4,300.00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4,300.00</a:t>
                      </a:r>
                      <a:endParaRPr sz="13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1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2,700.00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2,700.00</a:t>
                      </a:r>
                      <a:endParaRPr sz="13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1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3,450.00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3,450.00</a:t>
                      </a:r>
                      <a:endParaRPr sz="13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8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21,450.00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22,550.00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105.13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- 1,100.00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17" name="Google Shape;117;p17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94250" y="2713500"/>
            <a:ext cx="4007626" cy="3168701"/>
          </a:xfrm>
          <a:prstGeom prst="rect">
            <a:avLst/>
          </a:prstGeom>
          <a:noFill/>
          <a:ln>
            <a:noFill/>
          </a:ln>
          <a:effectLst>
            <a:outerShdw blurRad="57150" dist="19050" dir="7920000" algn="bl" rotWithShape="0">
              <a:srgbClr val="000000">
                <a:alpha val="50000"/>
              </a:srgbClr>
            </a:outerShdw>
          </a:effectLst>
        </p:spPr>
      </p:pic>
      <p:sp>
        <p:nvSpPr>
          <p:cNvPr id="118" name="Google Shape;118;p17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"/>
              </a:rPr>
              <a:t>strong together</a:t>
            </a:r>
          </a:p>
        </p:txBody>
      </p:sp>
      <p:pic>
        <p:nvPicPr>
          <p:cNvPr id="119" name="Google Shape;119;p17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5000">
    <p:comb/>
    <p:sndAc>
      <p:stSnd>
        <p:snd r:embed="rId3" name="whoosh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18"/>
          <p:cNvSpPr txBox="1">
            <a:spLocks noGrp="1"/>
          </p:cNvSpPr>
          <p:nvPr>
            <p:ph type="subTitle" idx="1"/>
          </p:nvPr>
        </p:nvSpPr>
        <p:spPr>
          <a:xfrm>
            <a:off x="76350" y="1222676"/>
            <a:ext cx="8991300" cy="10770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1 :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300" b="1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200" b="1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ค่าสาธารณูปโภค  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25" name="Google Shape;125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5737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26" name="Google Shape;126;p18"/>
          <p:cNvSpPr txBox="1">
            <a:spLocks noGrp="1"/>
          </p:cNvSpPr>
          <p:nvPr>
            <p:ph type="ctrTitle"/>
          </p:nvPr>
        </p:nvSpPr>
        <p:spPr>
          <a:xfrm>
            <a:off x="1144143" y="415514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27" name="Google Shape;127;p18"/>
          <p:cNvSpPr txBox="1"/>
          <p:nvPr/>
        </p:nvSpPr>
        <p:spPr>
          <a:xfrm>
            <a:off x="4713925" y="711176"/>
            <a:ext cx="317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/>
              <a:t>💢 </a:t>
            </a:r>
            <a:r>
              <a:rPr lang="th" sz="1700">
                <a:solidFill>
                  <a:schemeClr val="dk1"/>
                </a:solidFill>
              </a:rPr>
              <a:t>ข้อมูล ณ วันที่ 28 ก.พ.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</p:txBody>
      </p:sp>
      <p:sp>
        <p:nvSpPr>
          <p:cNvPr id="128" name="Google Shape;128;p18"/>
          <p:cNvSpPr txBox="1">
            <a:spLocks noGrp="1"/>
          </p:cNvSpPr>
          <p:nvPr>
            <p:ph type="ctrTitle"/>
          </p:nvPr>
        </p:nvSpPr>
        <p:spPr>
          <a:xfrm>
            <a:off x="1209499" y="278576"/>
            <a:ext cx="64197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000000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0000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29" name="Google Shape;129;p18"/>
          <p:cNvSpPr/>
          <p:nvPr/>
        </p:nvSpPr>
        <p:spPr>
          <a:xfrm>
            <a:off x="4310626" y="6329225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graphicFrame>
        <p:nvGraphicFramePr>
          <p:cNvPr id="130" name="Google Shape;130;p18"/>
          <p:cNvGraphicFramePr/>
          <p:nvPr>
            <p:extLst>
              <p:ext uri="{D42A27DB-BD31-4B8C-83A1-F6EECF244321}">
                <p14:modId xmlns:p14="http://schemas.microsoft.com/office/powerpoint/2010/main" val="1114874859"/>
              </p:ext>
            </p:extLst>
          </p:nvPr>
        </p:nvGraphicFramePr>
        <p:xfrm>
          <a:off x="4212449" y="2615513"/>
          <a:ext cx="4719425" cy="3311568"/>
        </p:xfrm>
        <a:graphic>
          <a:graphicData uri="http://schemas.openxmlformats.org/drawingml/2006/table">
            <a:tbl>
              <a:tblPr>
                <a:noFill/>
                <a:tableStyleId>{21CC824A-9460-4B4B-B5E3-8FF20C6D2F98}</a:tableStyleId>
              </a:tblPr>
              <a:tblGrid>
                <a:gridCol w="1347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4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8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06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81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626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2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2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70,750.00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69,364.31</a:t>
                      </a:r>
                      <a:endParaRPr sz="14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98.04</a:t>
                      </a:r>
                      <a:endParaRPr sz="14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1,385.69</a:t>
                      </a:r>
                      <a:endParaRPr sz="14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2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6,000.00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6,000.00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2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9,250.00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6,065.70</a:t>
                      </a:r>
                      <a:endParaRPr sz="14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65.58</a:t>
                      </a:r>
                      <a:endParaRPr sz="14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3,184.30</a:t>
                      </a:r>
                      <a:endParaRPr sz="14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2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6,000.00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6,000.00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95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8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92,000.00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87,430.01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95.03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4,569.99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31" name="Google Shape;131;p18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38125" y="2615525"/>
            <a:ext cx="3833524" cy="3222824"/>
          </a:xfrm>
          <a:prstGeom prst="rect">
            <a:avLst/>
          </a:prstGeom>
          <a:noFill/>
          <a:ln>
            <a:noFill/>
          </a:ln>
          <a:effectLst>
            <a:outerShdw blurRad="371475" dist="19050" dir="5400000" algn="bl" rotWithShape="0">
              <a:srgbClr val="0000FF">
                <a:alpha val="50000"/>
              </a:srgbClr>
            </a:outerShdw>
          </a:effectLst>
        </p:spPr>
      </p:pic>
      <p:sp>
        <p:nvSpPr>
          <p:cNvPr id="132" name="Google Shape;132;p18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"/>
              </a:rPr>
              <a:t>strong together</a:t>
            </a:r>
          </a:p>
        </p:txBody>
      </p:sp>
      <p:pic>
        <p:nvPicPr>
          <p:cNvPr id="133" name="Google Shape;133;p18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5000">
    <p:comb/>
    <p:sndAc>
      <p:stSnd>
        <p:snd r:embed="rId3" name="whoosh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8208"/>
            </a:gs>
            <a:gs pos="100000">
              <a:srgbClr val="703E08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9"/>
          <p:cNvSpPr txBox="1">
            <a:spLocks noGrp="1"/>
          </p:cNvSpPr>
          <p:nvPr>
            <p:ph type="subTitle" idx="1"/>
          </p:nvPr>
        </p:nvSpPr>
        <p:spPr>
          <a:xfrm>
            <a:off x="76350" y="1222683"/>
            <a:ext cx="8991300" cy="10356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 dirty="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2 : </a:t>
            </a:r>
            <a:endParaRPr b="1" dirty="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 dirty="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 dirty="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 dirty="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200" b="1" dirty="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กลุ่มงานประสานฯ ไตรมาส 1-2  </a:t>
            </a:r>
            <a:endParaRPr sz="2200" b="1" dirty="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39" name="Google Shape;139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129975" y="10575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40" name="Google Shape;140;p19"/>
          <p:cNvSpPr txBox="1">
            <a:spLocks noGrp="1"/>
          </p:cNvSpPr>
          <p:nvPr>
            <p:ph type="ctrTitle"/>
          </p:nvPr>
        </p:nvSpPr>
        <p:spPr>
          <a:xfrm>
            <a:off x="1144143" y="400766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41" name="Google Shape;141;p19"/>
          <p:cNvSpPr txBox="1"/>
          <p:nvPr/>
        </p:nvSpPr>
        <p:spPr>
          <a:xfrm>
            <a:off x="4713925" y="696428"/>
            <a:ext cx="31170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 b="1" dirty="0"/>
              <a:t>💢 </a:t>
            </a:r>
            <a:r>
              <a:rPr lang="th" sz="1700" b="1" dirty="0">
                <a:solidFill>
                  <a:schemeClr val="dk1"/>
                </a:solidFill>
              </a:rPr>
              <a:t>ข้อมูล ณ วันที่ 28 ก.พ. 2564</a:t>
            </a:r>
            <a:endParaRPr sz="1900" b="1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/>
          </a:p>
        </p:txBody>
      </p:sp>
      <p:sp>
        <p:nvSpPr>
          <p:cNvPr id="142" name="Google Shape;142;p19"/>
          <p:cNvSpPr txBox="1">
            <a:spLocks noGrp="1"/>
          </p:cNvSpPr>
          <p:nvPr>
            <p:ph type="ctrTitle"/>
          </p:nvPr>
        </p:nvSpPr>
        <p:spPr>
          <a:xfrm>
            <a:off x="1126500" y="263828"/>
            <a:ext cx="68910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 b="1" dirty="0"/>
              <a:t>ระบบแจ้งเตือนการเบิกจ่ายงบประมาณ พ.ศ. 2564</a:t>
            </a:r>
            <a:endParaRPr sz="2400" b="1" dirty="0">
              <a:sym typeface="Chakra Petch"/>
            </a:endParaRPr>
          </a:p>
        </p:txBody>
      </p:sp>
      <p:sp>
        <p:nvSpPr>
          <p:cNvPr id="143" name="Google Shape;143;p19"/>
          <p:cNvSpPr/>
          <p:nvPr/>
        </p:nvSpPr>
        <p:spPr>
          <a:xfrm>
            <a:off x="4217726" y="6405400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sp>
        <p:nvSpPr>
          <p:cNvPr id="144" name="Google Shape;144;p19"/>
          <p:cNvSpPr/>
          <p:nvPr/>
        </p:nvSpPr>
        <p:spPr>
          <a:xfrm>
            <a:off x="481650" y="6273203"/>
            <a:ext cx="3171529" cy="43260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"/>
              </a:rPr>
              <a:t>strong together</a:t>
            </a:r>
          </a:p>
        </p:txBody>
      </p:sp>
      <p:pic>
        <p:nvPicPr>
          <p:cNvPr id="145" name="Google Shape;145;p19" title="แผนภูมิ"/>
          <p:cNvPicPr preferRelativeResize="0"/>
          <p:nvPr/>
        </p:nvPicPr>
        <p:blipFill rotWithShape="1">
          <a:blip r:embed="rId5">
            <a:alphaModFix/>
          </a:blip>
          <a:srcRect t="2327" b="3448"/>
          <a:stretch/>
        </p:blipFill>
        <p:spPr>
          <a:xfrm>
            <a:off x="152550" y="2491400"/>
            <a:ext cx="3269349" cy="3495824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46" name="Google Shape;146;p19"/>
          <p:cNvGraphicFramePr/>
          <p:nvPr>
            <p:extLst>
              <p:ext uri="{D42A27DB-BD31-4B8C-83A1-F6EECF244321}">
                <p14:modId xmlns:p14="http://schemas.microsoft.com/office/powerpoint/2010/main" val="4098309218"/>
              </p:ext>
            </p:extLst>
          </p:nvPr>
        </p:nvGraphicFramePr>
        <p:xfrm>
          <a:off x="3503263" y="2491400"/>
          <a:ext cx="5501200" cy="3677422"/>
        </p:xfrm>
        <a:graphic>
          <a:graphicData uri="http://schemas.openxmlformats.org/drawingml/2006/table">
            <a:tbl>
              <a:tblPr>
                <a:noFill/>
                <a:tableStyleId>{21CC824A-9460-4B4B-B5E3-8FF20C6D2F98}</a:tableStyleId>
              </a:tblPr>
              <a:tblGrid>
                <a:gridCol w="23076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21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332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10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737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โครงการ</a:t>
                      </a:r>
                      <a:endParaRPr sz="16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/>
                        <a:t>งบประมาณ</a:t>
                      </a:r>
                      <a:endParaRPr sz="1400" b="1" dirty="0"/>
                    </a:p>
                  </a:txBody>
                  <a:tcPr marL="28575" marR="28575" marT="19050" marB="19050" anchor="ctr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6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50" b="1" dirty="0" smtClean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</a:t>
                      </a:r>
                      <a:r>
                        <a:rPr lang="th-TH" sz="1050" b="1" dirty="0" smtClean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</a:t>
                      </a:r>
                      <a:endParaRPr sz="105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48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ค่าวัสดุสำนักงาน/วัสดุคอมพิวเตอร์ 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8,750.00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8,750.00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1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ค่าซ่อมแซมครุภัณฑ์สำนักงาน/ยานพาหนะ 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10,750.00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10,740.00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99.91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02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ค่าน้ำมันเชื้อเพลิง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12,100.00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12,100.00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57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ค่าสาธารณูปโภค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70,750.00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69,364.31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98.04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1,385.69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7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ค่าจ้างเหมาพนักงานเอกชน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153,021.50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97,021.50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63.40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56,000.00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ค่าเช่าบ้านข้าราชการ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388,950.00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372,535.00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95.78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16,415.00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85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ค่าใช้จ่ายในการเดินทางไปราชการ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219,420.00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191,690.00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87.36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27,730.00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85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ค่าใช้จ่ายสำรอง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37,660.00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21,630.00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57.43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16,030.00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5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ค่าล่วงเวลา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1,500.00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1,500.00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5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ค่าตอบแทน อสพ.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90,000.00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60,000.00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66.67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30,000.00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15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ค่าพาหนะโครงการส่วนกลาง (5 โครงการ)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33,600.00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19,170.00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57.05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14,430.00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3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50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8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1,026,501.50</a:t>
                      </a:r>
                      <a:endParaRPr sz="12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863,000.81</a:t>
                      </a:r>
                      <a:endParaRPr sz="12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5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84.07</a:t>
                      </a:r>
                      <a:endParaRPr sz="105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5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163,500.69</a:t>
                      </a:r>
                      <a:endParaRPr sz="105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pic>
        <p:nvPicPr>
          <p:cNvPr id="147" name="Google Shape;147;p19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5000">
    <p:wheel spokes="1"/>
    <p:sndAc>
      <p:stSnd>
        <p:snd r:embed="rId3" name="whoosh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0"/>
          <p:cNvSpPr txBox="1">
            <a:spLocks noGrp="1"/>
          </p:cNvSpPr>
          <p:nvPr>
            <p:ph type="subTitle" idx="1"/>
          </p:nvPr>
        </p:nvSpPr>
        <p:spPr>
          <a:xfrm>
            <a:off x="0" y="1101988"/>
            <a:ext cx="9144000" cy="5319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ภาพรวม ไตรมาส 1-2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53" name="Google Shape;153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136575" y="1016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54" name="Google Shape;154;p20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55" name="Google Shape;155;p20"/>
          <p:cNvSpPr txBox="1"/>
          <p:nvPr/>
        </p:nvSpPr>
        <p:spPr>
          <a:xfrm>
            <a:off x="4713925" y="534200"/>
            <a:ext cx="33060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 b="1" dirty="0"/>
              <a:t>💢 </a:t>
            </a:r>
            <a:r>
              <a:rPr lang="th" sz="1700" b="1" dirty="0">
                <a:solidFill>
                  <a:schemeClr val="dk1"/>
                </a:solidFill>
              </a:rPr>
              <a:t>ข้อมูล ณ วันที่ 28 ก.พ. 2564</a:t>
            </a:r>
            <a:endParaRPr sz="1900" b="1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/>
          </a:p>
        </p:txBody>
      </p:sp>
      <p:pic>
        <p:nvPicPr>
          <p:cNvPr id="156" name="Google Shape;156;p20" title="แผนภูมิ"/>
          <p:cNvPicPr preferRelativeResize="0"/>
          <p:nvPr/>
        </p:nvPicPr>
        <p:blipFill rotWithShape="1">
          <a:blip r:embed="rId5">
            <a:alphaModFix/>
          </a:blip>
          <a:srcRect t="4091" b="3126"/>
          <a:stretch/>
        </p:blipFill>
        <p:spPr>
          <a:xfrm>
            <a:off x="557850" y="1674300"/>
            <a:ext cx="8088075" cy="4745238"/>
          </a:xfrm>
          <a:prstGeom prst="rect">
            <a:avLst/>
          </a:prstGeom>
          <a:noFill/>
          <a:ln>
            <a:noFill/>
          </a:ln>
          <a:effectLst>
            <a:outerShdw blurRad="285750" dist="133350" dir="5400000" algn="bl" rotWithShape="0">
              <a:srgbClr val="000000">
                <a:alpha val="23000"/>
              </a:srgbClr>
            </a:outerShdw>
          </a:effectLst>
        </p:spPr>
      </p:pic>
      <p:sp>
        <p:nvSpPr>
          <p:cNvPr id="157" name="Google Shape;157;p20"/>
          <p:cNvSpPr txBox="1">
            <a:spLocks noGrp="1"/>
          </p:cNvSpPr>
          <p:nvPr>
            <p:ph type="ctrTitle"/>
          </p:nvPr>
        </p:nvSpPr>
        <p:spPr>
          <a:xfrm>
            <a:off x="1016250" y="160592"/>
            <a:ext cx="66849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 dirty="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 dirty="0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58" name="Google Shape;158;p20"/>
          <p:cNvSpPr/>
          <p:nvPr/>
        </p:nvSpPr>
        <p:spPr>
          <a:xfrm>
            <a:off x="557850" y="6526575"/>
            <a:ext cx="2468321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00FF"/>
                </a:solidFill>
                <a:latin typeface="Play"/>
              </a:rPr>
              <a:t>strong together</a:t>
            </a:r>
          </a:p>
        </p:txBody>
      </p:sp>
      <p:sp>
        <p:nvSpPr>
          <p:cNvPr id="159" name="Google Shape;159;p20"/>
          <p:cNvSpPr/>
          <p:nvPr/>
        </p:nvSpPr>
        <p:spPr>
          <a:xfrm>
            <a:off x="5311328" y="6522175"/>
            <a:ext cx="330598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latin typeface="Chakra Petch"/>
            </a:endParaRPr>
          </a:p>
        </p:txBody>
      </p:sp>
      <p:pic>
        <p:nvPicPr>
          <p:cNvPr id="160" name="Google Shape;160;p20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141225"/>
            <a:ext cx="748800" cy="8892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  <p:sndAc>
          <p:stSnd>
            <p:snd r:embed="rId3" name="whoosh.wav"/>
          </p:stSnd>
        </p:sndAc>
      </p:transition>
    </mc:Choice>
    <mc:Fallback xmlns="">
      <p:transition spd="slow" advTm="5000">
        <p:fade/>
        <p:sndAc>
          <p:stSnd>
            <p:snd r:embed="rId7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" name="Google Shape;165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86325" y="1016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66" name="Google Shape;166;p21"/>
          <p:cNvSpPr txBox="1">
            <a:spLocks noGrp="1"/>
          </p:cNvSpPr>
          <p:nvPr>
            <p:ph type="ctrTitle"/>
          </p:nvPr>
        </p:nvSpPr>
        <p:spPr>
          <a:xfrm>
            <a:off x="1144143" y="341774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67" name="Google Shape;167;p21"/>
          <p:cNvSpPr txBox="1"/>
          <p:nvPr/>
        </p:nvSpPr>
        <p:spPr>
          <a:xfrm>
            <a:off x="4713925" y="637436"/>
            <a:ext cx="311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/>
              <a:t>💢 </a:t>
            </a:r>
            <a:r>
              <a:rPr lang="th" sz="1700">
                <a:solidFill>
                  <a:schemeClr val="dk1"/>
                </a:solidFill>
              </a:rPr>
              <a:t>ข้อมูล ณ วันที่ 28 ก.พ.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168" name="Google Shape;168;p21"/>
          <p:cNvSpPr txBox="1">
            <a:spLocks noGrp="1"/>
          </p:cNvSpPr>
          <p:nvPr>
            <p:ph type="ctrTitle"/>
          </p:nvPr>
        </p:nvSpPr>
        <p:spPr>
          <a:xfrm>
            <a:off x="1168650" y="204836"/>
            <a:ext cx="6384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 dirty="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 dirty="0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pic>
        <p:nvPicPr>
          <p:cNvPr id="169" name="Google Shape;169;p21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179400" y="141050"/>
            <a:ext cx="733500" cy="8712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graphicFrame>
        <p:nvGraphicFramePr>
          <p:cNvPr id="170" name="Google Shape;170;p21"/>
          <p:cNvGraphicFramePr/>
          <p:nvPr>
            <p:extLst>
              <p:ext uri="{D42A27DB-BD31-4B8C-83A1-F6EECF244321}">
                <p14:modId xmlns:p14="http://schemas.microsoft.com/office/powerpoint/2010/main" val="3424004236"/>
              </p:ext>
            </p:extLst>
          </p:nvPr>
        </p:nvGraphicFramePr>
        <p:xfrm>
          <a:off x="551613" y="1153683"/>
          <a:ext cx="7761525" cy="5623488"/>
        </p:xfrm>
        <a:graphic>
          <a:graphicData uri="http://schemas.openxmlformats.org/drawingml/2006/table">
            <a:tbl>
              <a:tblPr>
                <a:noFill/>
                <a:tableStyleId>{21CC824A-9460-4B4B-B5E3-8FF20C6D2F98}</a:tableStyleId>
              </a:tblPr>
              <a:tblGrid>
                <a:gridCol w="427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11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4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9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94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358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1590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5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ที่</a:t>
                      </a:r>
                      <a:endParaRPr sz="105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5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โครงการ</a:t>
                      </a:r>
                      <a:endParaRPr sz="105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5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05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5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05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5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05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5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05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พัฒนาหมู่บ้านเศรษฐกิจพอเพียง (โคก หนอง นา โมเดล)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343,600.00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343,600.00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6933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เพิ่มศักยภาพคณะกรรมการเครือข่ายกองทุนแม่ของแผ่นดินระดับอำเภอ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สร้างและพัฒนาสัมมาชีพชุมชนในระดับหมู่บ้าน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350,000.00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221,400.00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63.26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128,600.00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สัมมนาการเรียนรู้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33,600.00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82.96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6,900.00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จัดทำแผนพัฒนาวิถีชีวิตเศรษฐกิจพอเพียง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32,400.00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80.00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14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เสริมสร้างจริยธรรมข้าราชการกรมการพัฒนาชุมชน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5,000.00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dirty="0"/>
                        <a:t>-</a:t>
                      </a:r>
                      <a:endParaRPr dirty="0"/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dirty="0"/>
                        <a:t>-</a:t>
                      </a:r>
                      <a:endParaRPr dirty="0"/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14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สร้างและพัฒนากลไกขับเคลื่อนการพัฒนาเศรษฐกิจฐานราก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ประชุมกลไกขับเคลื่อนการพัฒนาเศรษฐกิจฐานรากระดับจังหวัด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15,200.00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15,200.00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เพิ่มศักยภาพคณะกรรมการศูนย์เรียนรู้กองทุนแม่ของแผ่นดินระดับจังหวัด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13,300.00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13,300.00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ส่งเสริมนักการตลาดรุ่นใหม่ (OTOP)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154,838.70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94,838.70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61.25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60,000.00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การพัฒนาศักยภาพเครือข่ายองค์ความรู้ KBO จังหวัด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140,000.00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18,200.00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13.00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121,800.00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14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11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พัฒนาผลิตภัณฑ์ OTOP โดยเครือข่ายองค์ความรู้ KBO จังหวัด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800,000.00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/>
                        <a:t>-</a:t>
                      </a:r>
                      <a:endParaRPr/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800,000.00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714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ประชุมเชิงปฏิบัติการค้นหาผู้จัดโปรแกรมท่องเที่ยวเชิงสร้างสรรค์ (Champ)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ผลิตภัณฑ์เด่นและการทดสอบโปรแกรมท่องเที่ยวเชิงสร้างสรรค์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36,000.00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/>
                        <a:t>-</a:t>
                      </a:r>
                      <a:endParaRPr/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36,000.00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14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13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การขับเคลื่อนกิจกรรมพัฒนาวิถีชีวิตเศรษฐกิจพอเพียงระดับหมู่บ้าน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CDD Young Designer Contest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19,550.00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19,550.00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การจัดงาน OTOP City 2020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5,160.00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5,160.00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514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ยังไม่ได้จัดสรร (พัฒนาผู้ประกอบการ OTOP)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250,000.00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/>
                        <a:t>-</a:t>
                      </a:r>
                      <a:endParaRPr/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250,000.00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426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17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ประกวดหมู่บ้านสารสนเทศเพื่อพัฒนาเศรษฐกิจชุมชนและพัฒนาคุณภาพชีวิต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6,650.00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6,050.00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90.98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18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การจัดทำสารสนเทศตำบลต้นแบบเพื่อพัฒนาคุณภาพชีวิต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17,700.00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6,050.00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34.18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11,650.00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3714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ประชุมเชิงปฏิบัติการสร้างความรู้ความเข้าใจเครือข่าย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คณะกรรมการบริหารศูนย์ประสานงานองค์การชุมชนระดับจังหวัด (ศอช.จ.)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20,400.00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11,100.00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54.41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9,300.00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710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ประชุมเชิงปกิบัติการดำเนินงานตามมาตรการปรับปรุงประสิทธิภาพในการปฏิบัติราชการ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6,720.00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5,320.00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79.17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1,400.00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21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เสริมสร้างและพัฒนาผู้นำการเปลี่ยนแปลง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107,600.00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80,700.00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75.00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26,900.00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209550">
                <a:tc gridSpan="2"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2,403,918.70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550,568.70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22.90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1,853,350.00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  <p:sndAc>
          <p:stSnd>
            <p:snd r:embed="rId3" name="whoosh.wav"/>
          </p:stSnd>
        </p:sndAc>
      </p:transition>
    </mc:Choice>
    <mc:Fallback xmlns="">
      <p:transition spd="slow" advTm="5000">
        <p:fade/>
        <p:sndAc>
          <p:stSnd>
            <p:snd r:embed="rId6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22"/>
          <p:cNvSpPr txBox="1">
            <a:spLocks noGrp="1"/>
          </p:cNvSpPr>
          <p:nvPr>
            <p:ph type="subTitle" idx="1"/>
          </p:nvPr>
        </p:nvSpPr>
        <p:spPr>
          <a:xfrm>
            <a:off x="0" y="14176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/>
              <a:t> 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2</a:t>
            </a:r>
            <a:endParaRPr sz="2200" b="1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     โครงการพัฒนาหมู่บ้านเศรษฐกิจพอเพียง (โคก หนอง นา โมเดล)</a:t>
            </a:r>
            <a:endParaRPr sz="24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76" name="Google Shape;176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92375" y="177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77" name="Google Shape;177;p22"/>
          <p:cNvSpPr txBox="1">
            <a:spLocks noGrp="1"/>
          </p:cNvSpPr>
          <p:nvPr>
            <p:ph type="ctrTitle"/>
          </p:nvPr>
        </p:nvSpPr>
        <p:spPr>
          <a:xfrm>
            <a:off x="1144143" y="415514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78" name="Google Shape;178;p22"/>
          <p:cNvSpPr txBox="1"/>
          <p:nvPr/>
        </p:nvSpPr>
        <p:spPr>
          <a:xfrm>
            <a:off x="4713925" y="711176"/>
            <a:ext cx="3063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 b="1" dirty="0"/>
              <a:t>💢 </a:t>
            </a:r>
            <a:r>
              <a:rPr lang="th" sz="1700" b="1" dirty="0">
                <a:solidFill>
                  <a:schemeClr val="dk1"/>
                </a:solidFill>
              </a:rPr>
              <a:t>ข้อมูล ณ วันที่ 28 ก.พ. 2564</a:t>
            </a:r>
            <a:endParaRPr sz="1900" b="1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/>
          </a:p>
        </p:txBody>
      </p:sp>
      <p:sp>
        <p:nvSpPr>
          <p:cNvPr id="179" name="Google Shape;179;p22"/>
          <p:cNvSpPr txBox="1">
            <a:spLocks noGrp="1"/>
          </p:cNvSpPr>
          <p:nvPr>
            <p:ph type="ctrTitle"/>
          </p:nvPr>
        </p:nvSpPr>
        <p:spPr>
          <a:xfrm>
            <a:off x="1144142" y="278576"/>
            <a:ext cx="6230051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 dirty="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 dirty="0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pic>
        <p:nvPicPr>
          <p:cNvPr id="180" name="Google Shape;180;p22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70450" y="2607350"/>
            <a:ext cx="3631801" cy="2518725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76000"/>
              </a:srgbClr>
            </a:outerShdw>
          </a:effectLst>
        </p:spPr>
      </p:pic>
      <p:sp>
        <p:nvSpPr>
          <p:cNvPr id="181" name="Google Shape;181;p22"/>
          <p:cNvSpPr/>
          <p:nvPr/>
        </p:nvSpPr>
        <p:spPr>
          <a:xfrm>
            <a:off x="4148451" y="6293575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latin typeface="Chakra Petch"/>
            </a:endParaRPr>
          </a:p>
        </p:txBody>
      </p:sp>
      <p:graphicFrame>
        <p:nvGraphicFramePr>
          <p:cNvPr id="182" name="Google Shape;182;p22"/>
          <p:cNvGraphicFramePr/>
          <p:nvPr/>
        </p:nvGraphicFramePr>
        <p:xfrm>
          <a:off x="4219413" y="2607350"/>
          <a:ext cx="4588700" cy="2518725"/>
        </p:xfrm>
        <a:graphic>
          <a:graphicData uri="http://schemas.openxmlformats.org/drawingml/2006/table">
            <a:tbl>
              <a:tblPr>
                <a:noFill/>
                <a:tableStyleId>{21CC824A-9460-4B4B-B5E3-8FF20C6D2F98}</a:tableStyleId>
              </a:tblPr>
              <a:tblGrid>
                <a:gridCol w="121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5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6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39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924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464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5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30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90,400.00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90,400.00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30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45,200.00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45,200.00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30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208,000.00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208,000.00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30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7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7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343,600.00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343,600.00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83" name="Google Shape;183;p22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184" name="Google Shape;184;p22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rot="10800000"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  <p:sndAc>
          <p:stSnd>
            <p:snd r:embed="rId3" name="whoosh.wav"/>
          </p:stSnd>
        </p:sndAc>
      </p:transition>
    </mc:Choice>
    <mc:Fallback xmlns="">
      <p:transition spd="slow" advTm="5000">
        <p:fade/>
        <p:sndAc>
          <p:stSnd>
            <p:snd r:embed="rId7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23"/>
          <p:cNvSpPr txBox="1">
            <a:spLocks noGrp="1"/>
          </p:cNvSpPr>
          <p:nvPr>
            <p:ph type="subTitle" idx="1"/>
          </p:nvPr>
        </p:nvSpPr>
        <p:spPr>
          <a:xfrm>
            <a:off x="0" y="14176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2200"/>
              <a:t>   </a:t>
            </a:r>
            <a:r>
              <a:rPr lang="th" sz="2200">
                <a:solidFill>
                  <a:srgbClr val="000000"/>
                </a:solidFill>
              </a:rPr>
              <a:t> </a:t>
            </a:r>
            <a:r>
              <a:rPr lang="th" sz="2200" b="1">
                <a:solidFill>
                  <a:srgbClr val="000000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2</a:t>
            </a:r>
            <a:endParaRPr sz="2200">
              <a:solidFill>
                <a:srgbClr val="000000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โครงการเพิ่มประสิทธิภาพเครือข่ายกองทุนแม่ของแผ่นดินระดับอำเภอ</a:t>
            </a:r>
            <a:endParaRPr sz="22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190" name="Google Shape;190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91" name="Google Shape;191;p23"/>
          <p:cNvSpPr txBox="1">
            <a:spLocks noGrp="1"/>
          </p:cNvSpPr>
          <p:nvPr>
            <p:ph type="ctrTitle"/>
          </p:nvPr>
        </p:nvSpPr>
        <p:spPr>
          <a:xfrm>
            <a:off x="1144143" y="489254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92" name="Google Shape;192;p23"/>
          <p:cNvSpPr txBox="1"/>
          <p:nvPr/>
        </p:nvSpPr>
        <p:spPr>
          <a:xfrm>
            <a:off x="4713924" y="784916"/>
            <a:ext cx="3132217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 b="1" dirty="0"/>
              <a:t>💢 </a:t>
            </a:r>
            <a:r>
              <a:rPr lang="th" sz="1700" b="1" dirty="0">
                <a:solidFill>
                  <a:schemeClr val="dk1"/>
                </a:solidFill>
              </a:rPr>
              <a:t>ข้อมูล ณ วันที่ 28 ก.พ. 2564</a:t>
            </a:r>
            <a:endParaRPr sz="1900" b="1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>
              <a:solidFill>
                <a:schemeClr val="dk1"/>
              </a:solidFill>
            </a:endParaRPr>
          </a:p>
        </p:txBody>
      </p:sp>
      <p:sp>
        <p:nvSpPr>
          <p:cNvPr id="193" name="Google Shape;193;p23"/>
          <p:cNvSpPr txBox="1">
            <a:spLocks noGrp="1"/>
          </p:cNvSpPr>
          <p:nvPr>
            <p:ph type="ctrTitle"/>
          </p:nvPr>
        </p:nvSpPr>
        <p:spPr>
          <a:xfrm>
            <a:off x="1168649" y="352316"/>
            <a:ext cx="6426769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 dirty="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 dirty="0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194" name="Google Shape;194;p23"/>
          <p:cNvGraphicFramePr/>
          <p:nvPr>
            <p:extLst>
              <p:ext uri="{D42A27DB-BD31-4B8C-83A1-F6EECF244321}">
                <p14:modId xmlns:p14="http://schemas.microsoft.com/office/powerpoint/2010/main" val="2851086887"/>
              </p:ext>
            </p:extLst>
          </p:nvPr>
        </p:nvGraphicFramePr>
        <p:xfrm>
          <a:off x="4351075" y="2591950"/>
          <a:ext cx="4334375" cy="2708475"/>
        </p:xfrm>
        <a:graphic>
          <a:graphicData uri="http://schemas.openxmlformats.org/drawingml/2006/table">
            <a:tbl>
              <a:tblPr>
                <a:noFill/>
                <a:tableStyleId>{21CC824A-9460-4B4B-B5E3-8FF20C6D2F98}</a:tableStyleId>
              </a:tblPr>
              <a:tblGrid>
                <a:gridCol w="1171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09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438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19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1808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448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 เบิก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59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4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4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59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4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4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4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59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590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95" name="Google Shape;195;p23"/>
          <p:cNvSpPr/>
          <p:nvPr/>
        </p:nvSpPr>
        <p:spPr>
          <a:xfrm>
            <a:off x="4054101" y="6344050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latin typeface="Chakra Petch"/>
            </a:endParaRPr>
          </a:p>
        </p:txBody>
      </p:sp>
      <p:pic>
        <p:nvPicPr>
          <p:cNvPr id="196" name="Google Shape;196;p23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75800" y="2591950"/>
            <a:ext cx="3813451" cy="2708475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23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198" name="Google Shape;198;p23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  <p:sndAc>
          <p:stSnd>
            <p:snd r:embed="rId3" name="whoosh.wav"/>
          </p:stSnd>
        </p:sndAc>
      </p:transition>
    </mc:Choice>
    <mc:Fallback xmlns="">
      <p:transition spd="slow" advTm="5000">
        <p:fade/>
        <p:sndAc>
          <p:stSnd>
            <p:snd r:embed="rId7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24"/>
          <p:cNvSpPr txBox="1">
            <a:spLocks noGrp="1"/>
          </p:cNvSpPr>
          <p:nvPr>
            <p:ph type="subTitle" idx="1"/>
          </p:nvPr>
        </p:nvSpPr>
        <p:spPr>
          <a:xfrm>
            <a:off x="0" y="13414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 b="1">
                <a:solidFill>
                  <a:srgbClr val="000000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2</a:t>
            </a:r>
            <a:endParaRPr sz="2200">
              <a:solidFill>
                <a:srgbClr val="000000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โครงการสร้างและพัฒนาสัมมาชีพชุมชนในระดับหมู่บ้าน</a:t>
            </a:r>
            <a:endParaRPr sz="22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204" name="Google Shape;204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49825" y="160125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05" name="Google Shape;205;p24"/>
          <p:cNvSpPr txBox="1">
            <a:spLocks noGrp="1"/>
          </p:cNvSpPr>
          <p:nvPr>
            <p:ph type="ctrTitle"/>
          </p:nvPr>
        </p:nvSpPr>
        <p:spPr>
          <a:xfrm>
            <a:off x="1144143" y="415514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06" name="Google Shape;206;p24"/>
          <p:cNvSpPr txBox="1"/>
          <p:nvPr/>
        </p:nvSpPr>
        <p:spPr>
          <a:xfrm>
            <a:off x="4713924" y="711176"/>
            <a:ext cx="3117469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 b="1" dirty="0"/>
              <a:t>💢 </a:t>
            </a:r>
            <a:r>
              <a:rPr lang="th" sz="1700" b="1" dirty="0">
                <a:solidFill>
                  <a:schemeClr val="dk1"/>
                </a:solidFill>
              </a:rPr>
              <a:t>ข้อมูล ณ วันที่ 28 ก.พ. 2564</a:t>
            </a:r>
            <a:endParaRPr sz="1900" b="1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>
              <a:solidFill>
                <a:schemeClr val="dk1"/>
              </a:solidFill>
            </a:endParaRPr>
          </a:p>
        </p:txBody>
      </p:sp>
      <p:sp>
        <p:nvSpPr>
          <p:cNvPr id="207" name="Google Shape;207;p24"/>
          <p:cNvSpPr txBox="1">
            <a:spLocks noGrp="1"/>
          </p:cNvSpPr>
          <p:nvPr>
            <p:ph type="ctrTitle"/>
          </p:nvPr>
        </p:nvSpPr>
        <p:spPr>
          <a:xfrm>
            <a:off x="1104925" y="278576"/>
            <a:ext cx="6313513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 dirty="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 dirty="0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208" name="Google Shape;208;p24"/>
          <p:cNvGraphicFramePr/>
          <p:nvPr>
            <p:extLst>
              <p:ext uri="{D42A27DB-BD31-4B8C-83A1-F6EECF244321}">
                <p14:modId xmlns:p14="http://schemas.microsoft.com/office/powerpoint/2010/main" val="12385726"/>
              </p:ext>
            </p:extLst>
          </p:nvPr>
        </p:nvGraphicFramePr>
        <p:xfrm>
          <a:off x="4129547" y="2732750"/>
          <a:ext cx="4822725" cy="2654875"/>
        </p:xfrm>
        <a:graphic>
          <a:graphicData uri="http://schemas.openxmlformats.org/drawingml/2006/table">
            <a:tbl>
              <a:tblPr>
                <a:noFill/>
                <a:tableStyleId>{21CC824A-9460-4B4B-B5E3-8FF20C6D2F98}</a:tableStyleId>
              </a:tblPr>
              <a:tblGrid>
                <a:gridCol w="12375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73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81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115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8814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309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6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6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dirty="0" smtClean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</a:t>
                      </a:r>
                      <a:r>
                        <a:rPr lang="th-TH" sz="1600" dirty="0" smtClean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</a:t>
                      </a:r>
                      <a:endParaRPr sz="16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6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09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150,000.00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150,000.00</a:t>
                      </a:r>
                      <a:endParaRPr sz="14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4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4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09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2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100,000.00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4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4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100,000.00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09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100,000.00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71,400.00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71.40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28,600.00</a:t>
                      </a:r>
                      <a:endParaRPr sz="14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09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8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350,000.00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221,400.00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63.26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128,600.00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09" name="Google Shape;209;p24" title="แผนภูมิ"/>
          <p:cNvPicPr preferRelativeResize="0"/>
          <p:nvPr/>
        </p:nvPicPr>
        <p:blipFill rotWithShape="1">
          <a:blip r:embed="rId5">
            <a:alphaModFix/>
          </a:blip>
          <a:srcRect r="3731"/>
          <a:stretch/>
        </p:blipFill>
        <p:spPr>
          <a:xfrm>
            <a:off x="296900" y="2732750"/>
            <a:ext cx="3670416" cy="2654874"/>
          </a:xfrm>
          <a:prstGeom prst="rect">
            <a:avLst/>
          </a:prstGeom>
          <a:noFill/>
          <a:ln>
            <a:noFill/>
          </a:ln>
          <a:effectLst>
            <a:outerShdw blurRad="400050" dist="19050" dir="5400000" algn="bl" rotWithShape="0">
              <a:srgbClr val="0000FF">
                <a:alpha val="50000"/>
              </a:srgbClr>
            </a:outerShdw>
          </a:effectLst>
        </p:spPr>
      </p:pic>
      <p:sp>
        <p:nvSpPr>
          <p:cNvPr id="210" name="Google Shape;210;p24"/>
          <p:cNvSpPr/>
          <p:nvPr/>
        </p:nvSpPr>
        <p:spPr>
          <a:xfrm>
            <a:off x="3970076" y="6257500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latin typeface="Chakra Petch"/>
            </a:endParaRPr>
          </a:p>
        </p:txBody>
      </p:sp>
      <p:sp>
        <p:nvSpPr>
          <p:cNvPr id="211" name="Google Shape;211;p24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212" name="Google Shape;212;p24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296900" y="230750"/>
            <a:ext cx="741000" cy="8799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  <p:sndAc>
          <p:stSnd>
            <p:snd r:embed="rId3" name="whoosh.wav"/>
          </p:stSnd>
        </p:sndAc>
      </p:transition>
    </mc:Choice>
    <mc:Fallback xmlns="">
      <p:transition spd="slow" advTm="5000">
        <p:fade/>
        <p:sndAc>
          <p:stSnd>
            <p:snd r:embed="rId7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25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/>
              <a:t>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2</a:t>
            </a:r>
            <a:endParaRPr sz="220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โครงการสัมมนาการเรียนรู้</a:t>
            </a:r>
            <a:endParaRPr sz="22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218" name="Google Shape;218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68650" y="21905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19" name="Google Shape;219;p25"/>
          <p:cNvSpPr txBox="1">
            <a:spLocks noGrp="1"/>
          </p:cNvSpPr>
          <p:nvPr>
            <p:ph type="ctrTitle"/>
          </p:nvPr>
        </p:nvSpPr>
        <p:spPr>
          <a:xfrm>
            <a:off x="1144143" y="356522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20" name="Google Shape;220;p25"/>
          <p:cNvSpPr txBox="1"/>
          <p:nvPr/>
        </p:nvSpPr>
        <p:spPr>
          <a:xfrm>
            <a:off x="4713925" y="652184"/>
            <a:ext cx="3075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 b="1" dirty="0"/>
              <a:t>💢 </a:t>
            </a:r>
            <a:r>
              <a:rPr lang="th" sz="1700" b="1" dirty="0">
                <a:solidFill>
                  <a:schemeClr val="dk1"/>
                </a:solidFill>
              </a:rPr>
              <a:t>ข้อมูล ณ วันที่ 28 ก.พ. 2564</a:t>
            </a:r>
            <a:endParaRPr sz="1900" b="1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 dirty="0"/>
          </a:p>
        </p:txBody>
      </p:sp>
      <p:sp>
        <p:nvSpPr>
          <p:cNvPr id="221" name="Google Shape;221;p25"/>
          <p:cNvSpPr txBox="1">
            <a:spLocks noGrp="1"/>
          </p:cNvSpPr>
          <p:nvPr>
            <p:ph type="ctrTitle"/>
          </p:nvPr>
        </p:nvSpPr>
        <p:spPr>
          <a:xfrm>
            <a:off x="1222400" y="278497"/>
            <a:ext cx="6262079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 dirty="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 dirty="0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222" name="Google Shape;222;p25"/>
          <p:cNvGraphicFramePr/>
          <p:nvPr>
            <p:extLst>
              <p:ext uri="{D42A27DB-BD31-4B8C-83A1-F6EECF244321}">
                <p14:modId xmlns:p14="http://schemas.microsoft.com/office/powerpoint/2010/main" val="1665680403"/>
              </p:ext>
            </p:extLst>
          </p:nvPr>
        </p:nvGraphicFramePr>
        <p:xfrm>
          <a:off x="4175625" y="2444275"/>
          <a:ext cx="4718250" cy="2883150"/>
        </p:xfrm>
        <a:graphic>
          <a:graphicData uri="http://schemas.openxmlformats.org/drawingml/2006/table">
            <a:tbl>
              <a:tblPr>
                <a:noFill/>
                <a:tableStyleId>{21CC824A-9460-4B4B-B5E3-8FF20C6D2F98}</a:tableStyleId>
              </a:tblPr>
              <a:tblGrid>
                <a:gridCol w="1310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66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849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7842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751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201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8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6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6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6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64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99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1,200.00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14.81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6,900.00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64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01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8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33,600.00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82.96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6,900.00</a:t>
                      </a:r>
                      <a:endParaRPr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23" name="Google Shape;223;p25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71100" y="2444300"/>
            <a:ext cx="3631799" cy="2907225"/>
          </a:xfrm>
          <a:prstGeom prst="rect">
            <a:avLst/>
          </a:prstGeom>
          <a:noFill/>
          <a:ln>
            <a:noFill/>
          </a:ln>
          <a:effectLst>
            <a:outerShdw blurRad="542925" dist="19050" dir="5400000" algn="bl" rotWithShape="0">
              <a:srgbClr val="0000FF">
                <a:alpha val="60000"/>
              </a:srgbClr>
            </a:outerShdw>
          </a:effectLst>
        </p:spPr>
      </p:pic>
      <p:sp>
        <p:nvSpPr>
          <p:cNvPr id="224" name="Google Shape;224;p25"/>
          <p:cNvSpPr/>
          <p:nvPr/>
        </p:nvSpPr>
        <p:spPr>
          <a:xfrm>
            <a:off x="4175626" y="6314350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latin typeface="Chakra Petch"/>
            </a:endParaRPr>
          </a:p>
        </p:txBody>
      </p:sp>
      <p:sp>
        <p:nvSpPr>
          <p:cNvPr id="225" name="Google Shape;225;p25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226" name="Google Shape;226;p25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314275" y="219050"/>
            <a:ext cx="728700" cy="865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ndAc>
          <p:stSnd>
            <p:snd r:embed="rId3" name="whoosh.wav"/>
          </p:stSnd>
        </p:sndAc>
      </p:transition>
    </mc:Choice>
    <mc:Fallback xmlns="">
      <p:transition spd="slow" advTm="5000">
        <p:sndAc>
          <p:stSnd>
            <p:snd r:embed="rId7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26"/>
          <p:cNvSpPr txBox="1">
            <a:spLocks noGrp="1"/>
          </p:cNvSpPr>
          <p:nvPr>
            <p:ph type="subTitle" idx="1"/>
          </p:nvPr>
        </p:nvSpPr>
        <p:spPr>
          <a:xfrm>
            <a:off x="0" y="1265224"/>
            <a:ext cx="9144000" cy="99834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dirty="0"/>
              <a:t>    </a:t>
            </a:r>
            <a:r>
              <a:rPr lang="th" sz="2200" b="1" dirty="0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2</a:t>
            </a:r>
            <a:endParaRPr sz="2200" dirty="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th" sz="2200" dirty="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 dirty="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โครงการจัดทำแผนพัฒนาวิถีชีวิตเศรษฐกิจพอเพียง</a:t>
            </a:r>
            <a:endParaRPr sz="2200" dirty="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 dirty="0">
                <a:solidFill>
                  <a:srgbClr val="0000FF"/>
                </a:solidFill>
              </a:rPr>
              <a:t>   </a:t>
            </a:r>
            <a:endParaRPr sz="2400" dirty="0">
              <a:solidFill>
                <a:srgbClr val="0000FF"/>
              </a:solidFill>
            </a:endParaRPr>
          </a:p>
        </p:txBody>
      </p:sp>
      <p:pic>
        <p:nvPicPr>
          <p:cNvPr id="232" name="Google Shape;232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33" name="Google Shape;233;p26"/>
          <p:cNvSpPr txBox="1">
            <a:spLocks noGrp="1"/>
          </p:cNvSpPr>
          <p:nvPr>
            <p:ph type="ctrTitle"/>
          </p:nvPr>
        </p:nvSpPr>
        <p:spPr>
          <a:xfrm>
            <a:off x="1144143" y="356522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34" name="Google Shape;234;p26"/>
          <p:cNvSpPr txBox="1"/>
          <p:nvPr/>
        </p:nvSpPr>
        <p:spPr>
          <a:xfrm>
            <a:off x="4713925" y="637436"/>
            <a:ext cx="30978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 b="1"/>
              <a:t>💢 </a:t>
            </a:r>
            <a:r>
              <a:rPr lang="th" sz="1700" b="1">
                <a:solidFill>
                  <a:schemeClr val="dk1"/>
                </a:solidFill>
              </a:rPr>
              <a:t>ข้อมูล ณ วันที่ 28 ก.พ. 2564</a:t>
            </a:r>
            <a:endParaRPr sz="1900" b="1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/>
          </a:p>
        </p:txBody>
      </p:sp>
      <p:sp>
        <p:nvSpPr>
          <p:cNvPr id="235" name="Google Shape;235;p26"/>
          <p:cNvSpPr txBox="1">
            <a:spLocks noGrp="1"/>
          </p:cNvSpPr>
          <p:nvPr>
            <p:ph type="ctrTitle"/>
          </p:nvPr>
        </p:nvSpPr>
        <p:spPr>
          <a:xfrm>
            <a:off x="1187400" y="238100"/>
            <a:ext cx="6281744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 dirty="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 dirty="0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pic>
        <p:nvPicPr>
          <p:cNvPr id="236" name="Google Shape;236;p26" title="แผนภูมิ"/>
          <p:cNvPicPr preferRelativeResize="0"/>
          <p:nvPr/>
        </p:nvPicPr>
        <p:blipFill rotWithShape="1">
          <a:blip r:embed="rId5">
            <a:alphaModFix/>
          </a:blip>
          <a:srcRect r="4981"/>
          <a:stretch/>
        </p:blipFill>
        <p:spPr>
          <a:xfrm>
            <a:off x="339426" y="2662900"/>
            <a:ext cx="3450910" cy="2678525"/>
          </a:xfrm>
          <a:prstGeom prst="rect">
            <a:avLst/>
          </a:prstGeom>
          <a:noFill/>
          <a:ln>
            <a:noFill/>
          </a:ln>
          <a:effectLst>
            <a:outerShdw blurRad="528638" dist="19050" dir="5400000" algn="bl" rotWithShape="0">
              <a:srgbClr val="0000FF">
                <a:alpha val="50000"/>
              </a:srgbClr>
            </a:outerShdw>
          </a:effectLst>
        </p:spPr>
      </p:pic>
      <p:graphicFrame>
        <p:nvGraphicFramePr>
          <p:cNvPr id="237" name="Google Shape;237;p26"/>
          <p:cNvGraphicFramePr/>
          <p:nvPr>
            <p:extLst>
              <p:ext uri="{D42A27DB-BD31-4B8C-83A1-F6EECF244321}">
                <p14:modId xmlns:p14="http://schemas.microsoft.com/office/powerpoint/2010/main" val="2063986275"/>
              </p:ext>
            </p:extLst>
          </p:nvPr>
        </p:nvGraphicFramePr>
        <p:xfrm>
          <a:off x="3908324" y="2662900"/>
          <a:ext cx="4857438" cy="2678550"/>
        </p:xfrm>
        <a:graphic>
          <a:graphicData uri="http://schemas.openxmlformats.org/drawingml/2006/table">
            <a:tbl>
              <a:tblPr>
                <a:noFill/>
                <a:tableStyleId>{21CC824A-9460-4B4B-B5E3-8FF20C6D2F98}</a:tableStyleId>
              </a:tblPr>
              <a:tblGrid>
                <a:gridCol w="13298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35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49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6367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753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890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8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6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dirty="0" smtClean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</a:t>
                      </a:r>
                      <a:r>
                        <a:rPr lang="th-TH" sz="1600" dirty="0" smtClean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</a:t>
                      </a:r>
                      <a:endParaRPr sz="16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6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23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600" b="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23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6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 sz="16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23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6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6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23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2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sz="16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32,400.00</a:t>
                      </a:r>
                      <a:endParaRPr sz="16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80.00</a:t>
                      </a:r>
                      <a:endParaRPr sz="16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 sz="16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38" name="Google Shape;238;p26"/>
          <p:cNvSpPr/>
          <p:nvPr/>
        </p:nvSpPr>
        <p:spPr>
          <a:xfrm>
            <a:off x="4144501" y="6295550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latin typeface="Chakra Petch"/>
            </a:endParaRPr>
          </a:p>
        </p:txBody>
      </p:sp>
      <p:sp>
        <p:nvSpPr>
          <p:cNvPr id="239" name="Google Shape;239;p26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240" name="Google Shape;240;p26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  <p:sndAc>
          <p:stSnd>
            <p:snd r:embed="rId3" name="whoosh.wav"/>
          </p:stSnd>
        </p:sndAc>
      </p:transition>
    </mc:Choice>
    <mc:Fallback xmlns="">
      <p:transition spd="slow" advTm="5000">
        <p:fade/>
        <p:sndAc>
          <p:stSnd>
            <p:snd r:embed="rId7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27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2</a:t>
            </a:r>
            <a:endParaRPr sz="220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>
                <a:solidFill>
                  <a:schemeClr val="dk1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โครงการเสริมสร้างและพัฒนาผู้นำการเปลี่ยนแปลง</a:t>
            </a:r>
            <a:endParaRPr sz="2200">
              <a:solidFill>
                <a:srgbClr val="0000FF"/>
              </a:solidFill>
              <a:highlight>
                <a:srgbClr val="FFFF00"/>
              </a:highlight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246" name="Google Shape;246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47" name="Google Shape;247;p27"/>
          <p:cNvSpPr txBox="1">
            <a:spLocks noGrp="1"/>
          </p:cNvSpPr>
          <p:nvPr>
            <p:ph type="ctrTitle"/>
          </p:nvPr>
        </p:nvSpPr>
        <p:spPr>
          <a:xfrm>
            <a:off x="1144143" y="400766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48" name="Google Shape;248;p27"/>
          <p:cNvSpPr txBox="1"/>
          <p:nvPr/>
        </p:nvSpPr>
        <p:spPr>
          <a:xfrm>
            <a:off x="4713925" y="696428"/>
            <a:ext cx="32724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 b="1" dirty="0"/>
              <a:t>💢 </a:t>
            </a:r>
            <a:r>
              <a:rPr lang="th" sz="1700" b="1" dirty="0">
                <a:solidFill>
                  <a:schemeClr val="dk1"/>
                </a:solidFill>
              </a:rPr>
              <a:t>ข้อมูล ณ วันที่ 28 ก.พ. 2564</a:t>
            </a:r>
            <a:endParaRPr sz="1900" b="1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dirty="0"/>
          </a:p>
        </p:txBody>
      </p:sp>
      <p:sp>
        <p:nvSpPr>
          <p:cNvPr id="249" name="Google Shape;249;p27"/>
          <p:cNvSpPr txBox="1">
            <a:spLocks noGrp="1"/>
          </p:cNvSpPr>
          <p:nvPr>
            <p:ph type="ctrTitle"/>
          </p:nvPr>
        </p:nvSpPr>
        <p:spPr>
          <a:xfrm>
            <a:off x="1168649" y="263828"/>
            <a:ext cx="6264537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 dirty="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 dirty="0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50" name="Google Shape;250;p27"/>
          <p:cNvSpPr/>
          <p:nvPr/>
        </p:nvSpPr>
        <p:spPr>
          <a:xfrm>
            <a:off x="4144501" y="6295550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latin typeface="Chakra Petch"/>
            </a:endParaRPr>
          </a:p>
        </p:txBody>
      </p:sp>
      <p:sp>
        <p:nvSpPr>
          <p:cNvPr id="251" name="Google Shape;251;p27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252" name="Google Shape;252;p27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graphicFrame>
        <p:nvGraphicFramePr>
          <p:cNvPr id="253" name="Google Shape;253;p27"/>
          <p:cNvGraphicFramePr/>
          <p:nvPr>
            <p:extLst>
              <p:ext uri="{D42A27DB-BD31-4B8C-83A1-F6EECF244321}">
                <p14:modId xmlns:p14="http://schemas.microsoft.com/office/powerpoint/2010/main" val="2230398005"/>
              </p:ext>
            </p:extLst>
          </p:nvPr>
        </p:nvGraphicFramePr>
        <p:xfrm>
          <a:off x="3467050" y="2586350"/>
          <a:ext cx="5393775" cy="2295525"/>
        </p:xfrm>
        <a:graphic>
          <a:graphicData uri="http://schemas.openxmlformats.org/drawingml/2006/table">
            <a:tbl>
              <a:tblPr>
                <a:noFill/>
                <a:tableStyleId>{21CC824A-9460-4B4B-B5E3-8FF20C6D2F98}</a:tableStyleId>
              </a:tblPr>
              <a:tblGrid>
                <a:gridCol w="1538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1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10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931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498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048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6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6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6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6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6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53,800.00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31,150.00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57.90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22,650.00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26,900.00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22,650.00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84.20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4,250.00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6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26,900.00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26,900.00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6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107,600.00</a:t>
                      </a:r>
                      <a:endParaRPr sz="15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80,700.00</a:t>
                      </a:r>
                      <a:endParaRPr sz="15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75.00</a:t>
                      </a:r>
                      <a:endParaRPr sz="15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26,900.00</a:t>
                      </a:r>
                      <a:endParaRPr sz="15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54" name="Google Shape;254;p27" title="แผนภูมิ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01825" y="2586349"/>
            <a:ext cx="3171525" cy="2295525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5000">
        <p14:prism/>
        <p:sndAc>
          <p:stSnd>
            <p:snd r:embed="rId3" name="whoosh.wav"/>
          </p:stSnd>
        </p:sndAc>
      </p:transition>
    </mc:Choice>
    <mc:Fallback xmlns="">
      <p:transition spd="slow" advTm="5000">
        <p:fade/>
        <p:sndAc>
          <p:stSnd>
            <p:snd r:embed="rId7" name="whoos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45000" b="-45000"/>
          </a:stretch>
        </a:blipFill>
        <a:effectLst/>
      </p:bgPr>
    </p:bg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1835" y="663677"/>
            <a:ext cx="7228537" cy="5442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847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  <p:sndAc>
          <p:stSnd>
            <p:snd r:embed="rId3" name="whoosh.wav"/>
          </p:stSnd>
        </p:sndAc>
      </p:transition>
    </mc:Choice>
    <mc:Fallback xmlns="">
      <p:transition spd="slow" advTm="5000">
        <p:fade/>
        <p:sndAc>
          <p:stSnd>
            <p:snd r:embed="rId6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1520</Words>
  <Application>Microsoft Office PowerPoint</Application>
  <PresentationFormat>นำเสนอทางหน้าจอ (4:3)</PresentationFormat>
  <Paragraphs>675</Paragraphs>
  <Slides>17</Slides>
  <Notes>17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10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17</vt:i4>
      </vt:variant>
    </vt:vector>
  </HeadingPairs>
  <TitlesOfParts>
    <vt:vector size="28" baseType="lpstr">
      <vt:lpstr>DilleniaUPC</vt:lpstr>
      <vt:lpstr>Impact</vt:lpstr>
      <vt:lpstr>Chakra Petch</vt:lpstr>
      <vt:lpstr>Arial</vt:lpstr>
      <vt:lpstr>Sarabun</vt:lpstr>
      <vt:lpstr>Cordia New</vt:lpstr>
      <vt:lpstr>FreesiaUPC</vt:lpstr>
      <vt:lpstr>Tahoma</vt:lpstr>
      <vt:lpstr>Play</vt:lpstr>
      <vt:lpstr>TH SarabunPSK</vt:lpstr>
      <vt:lpstr>Simple Light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😊 SK-WARNING</dc:title>
  <dc:creator>HP</dc:creator>
  <cp:lastModifiedBy>HP</cp:lastModifiedBy>
  <cp:revision>20</cp:revision>
  <dcterms:modified xsi:type="dcterms:W3CDTF">2021-03-09T02:44:01Z</dcterms:modified>
</cp:coreProperties>
</file>