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embeddedFontLst>
    <p:embeddedFont>
      <p:font typeface="Sarabun" panose="020B0604020202020204" charset="-34"/>
      <p:regular r:id="rId20"/>
      <p:bold r:id="rId21"/>
      <p:italic r:id="rId22"/>
      <p:boldItalic r:id="rId23"/>
    </p:embeddedFont>
    <p:embeddedFont>
      <p:font typeface="DilleniaUPC" panose="02020603050405020304" pitchFamily="18" charset="-34"/>
      <p:regular r:id="rId24"/>
      <p:bold r:id="rId25"/>
      <p:italic r:id="rId26"/>
      <p:boldItalic r:id="rId27"/>
    </p:embeddedFont>
    <p:embeddedFont>
      <p:font typeface="Impact" panose="020B0806030902050204" pitchFamily="34" charset="0"/>
      <p:regular r:id="rId28"/>
    </p:embeddedFont>
    <p:embeddedFont>
      <p:font typeface="Chakra Petch" panose="020B0604020202020204" charset="-34"/>
      <p:regular r:id="rId29"/>
      <p:bold r:id="rId30"/>
      <p:italic r:id="rId31"/>
      <p:boldItalic r:id="rId32"/>
    </p:embeddedFont>
    <p:embeddedFont>
      <p:font typeface="FreesiaUPC" panose="020B0604020202020204" pitchFamily="34" charset="-34"/>
      <p:regular r:id="rId33"/>
      <p:bold r:id="rId34"/>
      <p:italic r:id="rId35"/>
      <p:boldItalic r:id="rId36"/>
    </p:embeddedFont>
    <p:embeddedFont>
      <p:font typeface="TH SarabunPSK" panose="020B0500040200020003" pitchFamily="34" charset="-34"/>
      <p:regular r:id="rId37"/>
      <p:bold r:id="rId38"/>
      <p:italic r:id="rId39"/>
      <p:boldItalic r:id="rId40"/>
    </p:embeddedFont>
    <p:embeddedFont>
      <p:font typeface="BrowalliaUPC" panose="020B0604020202020204" pitchFamily="34" charset="-34"/>
      <p:regular r:id="rId41"/>
      <p:bold r:id="rId42"/>
      <p:italic r:id="rId43"/>
      <p:boldItalic r:id="rId4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FF33"/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75F231F5-22F9-4263-9CA5-9417D8500A79}">
  <a:tblStyle styleId="{75F231F5-22F9-4263-9CA5-9417D8500A79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750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7.fntdata"/><Relationship Id="rId39" Type="http://schemas.openxmlformats.org/officeDocument/2006/relationships/font" Target="fonts/font20.fntdata"/><Relationship Id="rId21" Type="http://schemas.openxmlformats.org/officeDocument/2006/relationships/font" Target="fonts/font2.fntdata"/><Relationship Id="rId34" Type="http://schemas.openxmlformats.org/officeDocument/2006/relationships/font" Target="fonts/font15.fntdata"/><Relationship Id="rId42" Type="http://schemas.openxmlformats.org/officeDocument/2006/relationships/font" Target="fonts/font23.fntdata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32" Type="http://schemas.openxmlformats.org/officeDocument/2006/relationships/font" Target="fonts/font13.fntdata"/><Relationship Id="rId37" Type="http://schemas.openxmlformats.org/officeDocument/2006/relationships/font" Target="fonts/font18.fntdata"/><Relationship Id="rId40" Type="http://schemas.openxmlformats.org/officeDocument/2006/relationships/font" Target="fonts/font21.fntdata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font" Target="fonts/font9.fntdata"/><Relationship Id="rId36" Type="http://schemas.openxmlformats.org/officeDocument/2006/relationships/font" Target="fonts/font17.fntdata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31" Type="http://schemas.openxmlformats.org/officeDocument/2006/relationships/font" Target="fonts/font12.fntdata"/><Relationship Id="rId44" Type="http://schemas.openxmlformats.org/officeDocument/2006/relationships/font" Target="fonts/font2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font" Target="fonts/font11.fntdata"/><Relationship Id="rId35" Type="http://schemas.openxmlformats.org/officeDocument/2006/relationships/font" Target="fonts/font16.fntdata"/><Relationship Id="rId43" Type="http://schemas.openxmlformats.org/officeDocument/2006/relationships/font" Target="fonts/font24.fntdata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33" Type="http://schemas.openxmlformats.org/officeDocument/2006/relationships/font" Target="fonts/font14.fntdata"/><Relationship Id="rId38" Type="http://schemas.openxmlformats.org/officeDocument/2006/relationships/font" Target="fonts/font19.fntdata"/><Relationship Id="rId46" Type="http://schemas.openxmlformats.org/officeDocument/2006/relationships/viewProps" Target="viewProps.xml"/><Relationship Id="rId20" Type="http://schemas.openxmlformats.org/officeDocument/2006/relationships/font" Target="fonts/font1.fntdata"/><Relationship Id="rId41" Type="http://schemas.openxmlformats.org/officeDocument/2006/relationships/font" Target="fonts/font22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309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c3255785bd_0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c3255785bd_0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b279d40791_0_1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gb279d40791_0_1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" name="Google Shape;89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b279d40791_9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" name="Google Shape;104;gb279d40791_9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b279d40791_9_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9" name="Google Shape;119;gb279d40791_9_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gb279d40791_9_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4" name="Google Shape;134;gb279d40791_9_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gb279d40791_9_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9" name="Google Shape;149;gb279d40791_9_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gb38574f467_0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4" name="Google Shape;164;gb38574f467_0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gb279d40791_0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9" name="Google Shape;179;gb279d40791_0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gab89ec0f84_0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3" name="Google Shape;193;gab89ec0f84_0_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gb279d40791_0_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4" name="Google Shape;204;gb279d40791_0_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gb279d40791_0_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9" name="Google Shape;219;gb279d40791_0_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gb279d40791_0_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4" name="Google Shape;234;gb279d40791_0_6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gb279d40791_0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9" name="Google Shape;249;gb279d40791_0_8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gb279d40791_0_9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4" name="Google Shape;264;gb279d40791_0_9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gc2fea0909b_0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9" name="Google Shape;279;gc2fea0909b_0_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Google Shape;293;gc3255785bd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4" name="Google Shape;294;gc3255785bd_1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992767"/>
            <a:ext cx="8520600" cy="2736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3778833"/>
            <a:ext cx="8520600" cy="1056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867800"/>
            <a:ext cx="8520600" cy="1122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536633"/>
            <a:ext cx="85206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536633"/>
            <a:ext cx="39999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536633"/>
            <a:ext cx="39999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740800"/>
            <a:ext cx="2808000" cy="1007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852800"/>
            <a:ext cx="2808000" cy="4239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600200"/>
            <a:ext cx="6367800" cy="5454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67"/>
            <a:ext cx="4572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644233"/>
            <a:ext cx="4045200" cy="197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3737433"/>
            <a:ext cx="4045200" cy="1646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965433"/>
            <a:ext cx="3837000" cy="4926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5640767"/>
            <a:ext cx="5998800" cy="806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474833"/>
            <a:ext cx="8520600" cy="2618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4202967"/>
            <a:ext cx="8520600" cy="1734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gradFill flip="none" rotWithShape="1">
          <a:gsLst>
            <a:gs pos="0">
              <a:srgbClr val="DB0000"/>
            </a:gs>
            <a:gs pos="100000">
              <a:srgbClr val="540303"/>
            </a:gs>
          </a:gsLst>
          <a:lin ang="5400012" scaled="0"/>
          <a:tileRect/>
        </a:gra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536633"/>
            <a:ext cx="85206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6.png"/><Relationship Id="rId4" Type="http://schemas.openxmlformats.org/officeDocument/2006/relationships/image" Target="../media/image1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7.png"/><Relationship Id="rId4" Type="http://schemas.openxmlformats.org/officeDocument/2006/relationships/image" Target="../media/image1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3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8.png"/><Relationship Id="rId4" Type="http://schemas.openxmlformats.org/officeDocument/2006/relationships/image" Target="../media/image1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3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9.png"/><Relationship Id="rId4" Type="http://schemas.openxmlformats.org/officeDocument/2006/relationships/image" Target="../media/image1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3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0.png"/><Relationship Id="rId4" Type="http://schemas.openxmlformats.org/officeDocument/2006/relationships/image" Target="../media/image1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3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3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2.png"/><Relationship Id="rId4" Type="http://schemas.openxmlformats.org/officeDocument/2006/relationships/image" Target="../media/image1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3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3.png"/><Relationship Id="rId4" Type="http://schemas.openxmlformats.org/officeDocument/2006/relationships/image" Target="../media/image1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3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4.png"/><Relationship Id="rId4" Type="http://schemas.openxmlformats.org/officeDocument/2006/relationships/image" Target="../media/image1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3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5.png"/><Relationship Id="rId4" Type="http://schemas.openxmlformats.org/officeDocument/2006/relationships/image" Target="../media/image1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3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6.png"/><Relationship Id="rId4" Type="http://schemas.openxmlformats.org/officeDocument/2006/relationships/image" Target="../media/image1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3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7.png"/><Relationship Id="rId4" Type="http://schemas.openxmlformats.org/officeDocument/2006/relationships/image" Target="../media/image1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3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subTitle" idx="1"/>
          </p:nvPr>
        </p:nvSpPr>
        <p:spPr>
          <a:xfrm>
            <a:off x="0" y="1365100"/>
            <a:ext cx="9144000" cy="8838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4900" b="1" dirty="0">
                <a:solidFill>
                  <a:srgbClr val="000099"/>
                </a:solidFill>
                <a:latin typeface="DilleniaUPC"/>
                <a:ea typeface="DilleniaUPC"/>
                <a:cs typeface="DilleniaUPC"/>
                <a:sym typeface="DilleniaUPC"/>
              </a:rPr>
              <a:t>เป้าหมาย/ผลการเบิกจ่ายงบประมาณ </a:t>
            </a:r>
            <a:r>
              <a:rPr lang="th" sz="4900" b="1" dirty="0">
                <a:solidFill>
                  <a:srgbClr val="FF0000"/>
                </a:solidFill>
                <a:latin typeface="DilleniaUPC"/>
                <a:ea typeface="DilleniaUPC"/>
                <a:cs typeface="DilleniaUPC"/>
                <a:sym typeface="DilleniaUPC"/>
              </a:rPr>
              <a:t>ร้อยละ</a:t>
            </a:r>
            <a:r>
              <a:rPr lang="th" sz="4900" b="1" dirty="0">
                <a:solidFill>
                  <a:srgbClr val="000099"/>
                </a:solidFill>
              </a:rPr>
              <a:t>/</a:t>
            </a:r>
            <a:r>
              <a:rPr lang="th" sz="4900" b="1" dirty="0">
                <a:solidFill>
                  <a:srgbClr val="FF0000"/>
                </a:solidFill>
                <a:latin typeface="DilleniaUPC"/>
                <a:ea typeface="DilleniaUPC"/>
                <a:cs typeface="DilleniaUPC"/>
                <a:sym typeface="DilleniaUPC"/>
              </a:rPr>
              <a:t>ร้อยละสะสม</a:t>
            </a:r>
            <a:endParaRPr sz="4900" b="1" dirty="0">
              <a:solidFill>
                <a:srgbClr val="FF0000"/>
              </a:solidFill>
              <a:latin typeface="DilleniaUPC"/>
              <a:ea typeface="DilleniaUPC"/>
              <a:cs typeface="DilleniaUPC"/>
              <a:sym typeface="DilleniaUPC"/>
            </a:endParaRPr>
          </a:p>
          <a:p>
            <a:pPr marL="0" lvl="0" indent="0" algn="ctr" rtl="0">
              <a:spcBef>
                <a:spcPts val="600"/>
              </a:spcBef>
              <a:spcAft>
                <a:spcPts val="0"/>
              </a:spcAft>
              <a:buNone/>
            </a:pPr>
            <a:endParaRPr b="1" dirty="0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 dirty="0">
              <a:solidFill>
                <a:srgbClr val="FF0000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55" name="Google Shape;55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019450" y="2069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56" name="Google Shape;56;p13"/>
          <p:cNvSpPr txBox="1">
            <a:spLocks noGrp="1"/>
          </p:cNvSpPr>
          <p:nvPr>
            <p:ph type="ctrTitle"/>
          </p:nvPr>
        </p:nvSpPr>
        <p:spPr>
          <a:xfrm>
            <a:off x="1144143" y="3147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57" name="Google Shape;57;p13"/>
          <p:cNvSpPr txBox="1"/>
          <p:nvPr/>
        </p:nvSpPr>
        <p:spPr>
          <a:xfrm>
            <a:off x="4713925" y="610400"/>
            <a:ext cx="30477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1700"/>
              <a:t>💢 ข้อมูล ณ วันที่ 26  มี.ค. 2564</a:t>
            </a:r>
            <a:endParaRPr sz="1900"/>
          </a:p>
        </p:txBody>
      </p:sp>
      <p:sp>
        <p:nvSpPr>
          <p:cNvPr id="58" name="Google Shape;58;p13"/>
          <p:cNvSpPr txBox="1">
            <a:spLocks noGrp="1"/>
          </p:cNvSpPr>
          <p:nvPr>
            <p:ph type="ctrTitle"/>
          </p:nvPr>
        </p:nvSpPr>
        <p:spPr>
          <a:xfrm>
            <a:off x="1285675" y="177800"/>
            <a:ext cx="6645900" cy="432600"/>
          </a:xfrm>
          <a:prstGeom prst="rect">
            <a:avLst/>
          </a:prstGeom>
          <a:effectLst>
            <a:outerShdw dist="28575" algn="bl" rotWithShape="0">
              <a:schemeClr val="lt1"/>
            </a:outerShdw>
          </a:effectLst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/>
              <a:t>ระบบแจ้งเตือนการเบิกจ่ายงบประมาณ พ.ศ. 2564</a:t>
            </a:r>
            <a:endParaRPr sz="2200" b="1"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59" name="Google Shape;59;p13"/>
          <p:cNvSpPr/>
          <p:nvPr/>
        </p:nvSpPr>
        <p:spPr>
          <a:xfrm>
            <a:off x="4501501" y="6317462"/>
            <a:ext cx="4016515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sp>
        <p:nvSpPr>
          <p:cNvPr id="60" name="Google Shape;60;p13"/>
          <p:cNvSpPr/>
          <p:nvPr/>
        </p:nvSpPr>
        <p:spPr>
          <a:xfrm>
            <a:off x="584175" y="6065588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61" name="Google Shape;61;p13"/>
          <p:cNvPicPr preferRelativeResize="0"/>
          <p:nvPr/>
        </p:nvPicPr>
        <p:blipFill rotWithShape="1">
          <a:blip r:embed="rId5">
            <a:alphaModFix/>
          </a:blip>
          <a:srcRect l="16519" r="16925"/>
          <a:stretch/>
        </p:blipFill>
        <p:spPr>
          <a:xfrm flipH="1">
            <a:off x="203175" y="151400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sp>
        <p:nvSpPr>
          <p:cNvPr id="62" name="Google Shape;62;p13"/>
          <p:cNvSpPr/>
          <p:nvPr/>
        </p:nvSpPr>
        <p:spPr>
          <a:xfrm rot="-5400000" flipH="1">
            <a:off x="779952" y="2871926"/>
            <a:ext cx="1096625" cy="1719250"/>
          </a:xfrm>
          <a:prstGeom prst="flowChartOffpageConnector">
            <a:avLst/>
          </a:prstGeom>
          <a:solidFill>
            <a:schemeClr val="accent5">
              <a:lumMod val="20000"/>
              <a:lumOff val="80000"/>
            </a:schemeClr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63" name="Google Shape;63;p13"/>
          <p:cNvSpPr/>
          <p:nvPr/>
        </p:nvSpPr>
        <p:spPr>
          <a:xfrm>
            <a:off x="4811439" y="3346500"/>
            <a:ext cx="1977900" cy="770100"/>
          </a:xfrm>
          <a:prstGeom prst="roundRect">
            <a:avLst>
              <a:gd name="adj" fmla="val 36247"/>
            </a:avLst>
          </a:prstGeom>
          <a:solidFill>
            <a:srgbClr val="66FF33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buNone/>
            </a:pPr>
            <a:r>
              <a:rPr lang="en-US" sz="4000" b="1" dirty="0" smtClean="0">
                <a:solidFill>
                  <a:srgbClr val="0000CC"/>
                </a:solidFill>
              </a:rPr>
              <a:t>63.15</a:t>
            </a:r>
            <a:endParaRPr sz="3200" b="1" dirty="0">
              <a:solidFill>
                <a:srgbClr val="0000CC"/>
              </a:solidFill>
            </a:endParaRPr>
          </a:p>
        </p:txBody>
      </p:sp>
      <p:sp>
        <p:nvSpPr>
          <p:cNvPr id="64" name="Google Shape;64;p13"/>
          <p:cNvSpPr/>
          <p:nvPr/>
        </p:nvSpPr>
        <p:spPr>
          <a:xfrm>
            <a:off x="4811439" y="4306575"/>
            <a:ext cx="1977900" cy="770100"/>
          </a:xfrm>
          <a:prstGeom prst="roundRect">
            <a:avLst>
              <a:gd name="adj" fmla="val 36247"/>
            </a:avLst>
          </a:prstGeom>
          <a:solidFill>
            <a:srgbClr val="999999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" name="Google Shape;65;p13"/>
          <p:cNvSpPr/>
          <p:nvPr/>
        </p:nvSpPr>
        <p:spPr>
          <a:xfrm>
            <a:off x="4811439" y="2488825"/>
            <a:ext cx="1977900" cy="770100"/>
          </a:xfrm>
          <a:prstGeom prst="roundRect">
            <a:avLst>
              <a:gd name="adj" fmla="val 36247"/>
            </a:avLst>
          </a:prstGeom>
          <a:solidFill>
            <a:srgbClr val="BBF4BB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th" sz="3300">
                <a:solidFill>
                  <a:srgbClr val="0000FF"/>
                </a:solidFill>
              </a:rPr>
              <a:t>34.16</a:t>
            </a:r>
            <a:endParaRPr sz="2300">
              <a:solidFill>
                <a:srgbClr val="0000FF"/>
              </a:solidFill>
            </a:endParaRPr>
          </a:p>
        </p:txBody>
      </p:sp>
      <p:sp>
        <p:nvSpPr>
          <p:cNvPr id="66" name="Google Shape;66;p13"/>
          <p:cNvSpPr/>
          <p:nvPr/>
        </p:nvSpPr>
        <p:spPr>
          <a:xfrm>
            <a:off x="4822639" y="5190450"/>
            <a:ext cx="1977900" cy="770100"/>
          </a:xfrm>
          <a:prstGeom prst="roundRect">
            <a:avLst>
              <a:gd name="adj" fmla="val 36247"/>
            </a:avLst>
          </a:prstGeom>
          <a:solidFill>
            <a:srgbClr val="999999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" name="Google Shape;67;p13"/>
          <p:cNvSpPr/>
          <p:nvPr/>
        </p:nvSpPr>
        <p:spPr>
          <a:xfrm>
            <a:off x="702839" y="3287550"/>
            <a:ext cx="1199472" cy="86430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 dirty="0" err="1"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chemeClr val="tx1"/>
                </a:solidFill>
                <a:latin typeface="FreesiaUPC"/>
              </a:rPr>
              <a:t>เป้าหมาย</a:t>
            </a:r>
            <a:r>
              <a:rPr b="1" i="0" dirty="0"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chemeClr val="tx1"/>
                </a:solidFill>
                <a:latin typeface="FreesiaUPC"/>
              </a:rPr>
              <a:t/>
            </a:r>
            <a:br>
              <a:rPr b="1" i="0" dirty="0"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chemeClr val="tx1"/>
                </a:solidFill>
                <a:latin typeface="FreesiaUPC"/>
              </a:rPr>
            </a:br>
            <a:r>
              <a:rPr b="1" i="0" dirty="0" err="1"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chemeClr val="tx1"/>
                </a:solidFill>
                <a:latin typeface="FreesiaUPC"/>
              </a:rPr>
              <a:t>ไตรมาส</a:t>
            </a:r>
            <a:endParaRPr b="1" i="0" dirty="0">
              <a:ln w="9525" cap="flat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chemeClr val="tx1"/>
              </a:solidFill>
              <a:latin typeface="FreesiaUPC"/>
            </a:endParaRPr>
          </a:p>
        </p:txBody>
      </p:sp>
      <p:sp>
        <p:nvSpPr>
          <p:cNvPr id="68" name="Google Shape;68;p13"/>
          <p:cNvSpPr/>
          <p:nvPr/>
        </p:nvSpPr>
        <p:spPr>
          <a:xfrm rot="5400000" flipH="1">
            <a:off x="7198639" y="2845125"/>
            <a:ext cx="1096625" cy="1826275"/>
          </a:xfrm>
          <a:prstGeom prst="flowChartOffpageConnector">
            <a:avLst/>
          </a:prstGeom>
          <a:solidFill>
            <a:srgbClr val="66FF33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BrowalliaUPC"/>
              <a:ea typeface="BrowalliaUPC"/>
              <a:cs typeface="BrowalliaUPC"/>
              <a:sym typeface="BrowalliaUPC"/>
            </a:endParaRPr>
          </a:p>
        </p:txBody>
      </p:sp>
      <p:sp>
        <p:nvSpPr>
          <p:cNvPr id="69" name="Google Shape;69;p13"/>
          <p:cNvSpPr/>
          <p:nvPr/>
        </p:nvSpPr>
        <p:spPr>
          <a:xfrm>
            <a:off x="7090885" y="3534430"/>
            <a:ext cx="1569204" cy="447663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sz="900" b="1" i="0" dirty="0" err="1">
                <a:ln w="9525" cap="flat" cmpd="sng">
                  <a:noFill/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00CC"/>
                </a:solidFill>
                <a:latin typeface="Impact"/>
              </a:rPr>
              <a:t>ผลเบิกจ่าย</a:t>
            </a:r>
            <a:endParaRPr sz="900" b="1" i="0" dirty="0">
              <a:ln w="9525" cap="flat" cmpd="sng">
                <a:noFill/>
                <a:prstDash val="solid"/>
                <a:round/>
                <a:headEnd type="none" w="sm" len="sm"/>
                <a:tailEnd type="none" w="sm" len="sm"/>
              </a:ln>
              <a:solidFill>
                <a:srgbClr val="0000CC"/>
              </a:solidFill>
              <a:latin typeface="Impact"/>
            </a:endParaRPr>
          </a:p>
        </p:txBody>
      </p:sp>
      <p:pic>
        <p:nvPicPr>
          <p:cNvPr id="70" name="Google Shape;70;p1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344300" y="5858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pic>
        <p:nvPicPr>
          <p:cNvPr id="71" name="Google Shape;71;p13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2232364" y="2460713"/>
            <a:ext cx="2534600" cy="3393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randomBar dir="vert"/>
    <p:sndAc>
      <p:stSnd>
        <p:snd r:embed="rId3" name="arro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4"/>
          <p:cNvSpPr txBox="1">
            <a:spLocks noGrp="1"/>
          </p:cNvSpPr>
          <p:nvPr>
            <p:ph type="subTitle" idx="1"/>
          </p:nvPr>
        </p:nvSpPr>
        <p:spPr>
          <a:xfrm>
            <a:off x="0" y="1372813"/>
            <a:ext cx="9035400" cy="9681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ผลการเบิกจ่ายรวม  : งบประมาณปี พ.ศ. 2564 ไตรมาส 2</a:t>
            </a:r>
            <a:endParaRPr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ctr" rtl="0">
              <a:spcBef>
                <a:spcPts val="600"/>
              </a:spcBef>
              <a:spcAft>
                <a:spcPts val="0"/>
              </a:spcAft>
              <a:buNone/>
            </a:pPr>
            <a:r>
              <a:rPr lang="th" sz="2500" b="1">
                <a:solidFill>
                  <a:srgbClr val="20124D"/>
                </a:solidFill>
                <a:latin typeface="Sarabun"/>
                <a:ea typeface="Sarabun"/>
                <a:cs typeface="Sarabun"/>
                <a:sym typeface="Sarabun"/>
              </a:rPr>
              <a:t>งบบริหาร + งบแผนงานโครงการตามแผนปฏิบัติราชการ พช.</a:t>
            </a:r>
            <a:endParaRPr sz="2500" b="1">
              <a:solidFill>
                <a:srgbClr val="20124D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>
              <a:solidFill>
                <a:srgbClr val="FF0000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77" name="Google Shape;77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019450" y="2069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78" name="Google Shape;78;p14"/>
          <p:cNvSpPr txBox="1">
            <a:spLocks noGrp="1"/>
          </p:cNvSpPr>
          <p:nvPr>
            <p:ph type="ctrTitle"/>
          </p:nvPr>
        </p:nvSpPr>
        <p:spPr>
          <a:xfrm>
            <a:off x="1144143" y="3909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79" name="Google Shape;79;p14"/>
          <p:cNvSpPr txBox="1"/>
          <p:nvPr/>
        </p:nvSpPr>
        <p:spPr>
          <a:xfrm>
            <a:off x="4713925" y="686600"/>
            <a:ext cx="30477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1700"/>
              <a:t>💢 ข้อมูล ณ วันที่ </a:t>
            </a:r>
            <a:r>
              <a:rPr lang="th" sz="1700">
                <a:solidFill>
                  <a:schemeClr val="dk1"/>
                </a:solidFill>
              </a:rPr>
              <a:t>26  มี.ค. 2564</a:t>
            </a:r>
            <a:endParaRPr sz="1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sp>
        <p:nvSpPr>
          <p:cNvPr id="80" name="Google Shape;80;p14"/>
          <p:cNvSpPr/>
          <p:nvPr/>
        </p:nvSpPr>
        <p:spPr>
          <a:xfrm>
            <a:off x="4932326" y="6183689"/>
            <a:ext cx="4016515" cy="389197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 dirty="0" err="1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  <a:endParaRPr b="0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latin typeface="Chakra Petch"/>
            </a:endParaRPr>
          </a:p>
        </p:txBody>
      </p:sp>
      <p:graphicFrame>
        <p:nvGraphicFramePr>
          <p:cNvPr id="81" name="Google Shape;81;p14"/>
          <p:cNvGraphicFramePr/>
          <p:nvPr/>
        </p:nvGraphicFramePr>
        <p:xfrm>
          <a:off x="3995563" y="2507688"/>
          <a:ext cx="4953275" cy="3509226"/>
        </p:xfrm>
        <a:graphic>
          <a:graphicData uri="http://schemas.openxmlformats.org/drawingml/2006/table">
            <a:tbl>
              <a:tblPr>
                <a:noFill/>
                <a:tableStyleId>{75F231F5-22F9-4263-9CA5-9417D8500A79}</a:tableStyleId>
              </a:tblPr>
              <a:tblGrid>
                <a:gridCol w="1459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105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392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881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556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484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หน่วยงาน</a:t>
                      </a:r>
                      <a:endParaRPr sz="13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CECD5"/>
                        </a:gs>
                        <a:gs pos="100000">
                          <a:srgbClr val="93BC8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งบประมาณ</a:t>
                      </a:r>
                      <a:endParaRPr sz="13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CECD5"/>
                        </a:gs>
                        <a:gs pos="100000">
                          <a:srgbClr val="93BC8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เบิกจ่าย/PO</a:t>
                      </a:r>
                      <a:endParaRPr sz="13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CECD5"/>
                        </a:gs>
                        <a:gs pos="100000">
                          <a:srgbClr val="93BC8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เบิกได้%</a:t>
                      </a:r>
                      <a:endParaRPr sz="13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CECD5"/>
                        </a:gs>
                        <a:gs pos="100000">
                          <a:srgbClr val="93BC8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คงเหลือ</a:t>
                      </a:r>
                      <a:endParaRPr sz="13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CECD5"/>
                        </a:gs>
                        <a:gs pos="100000">
                          <a:srgbClr val="93BC8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84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กลุ่มงานยุทธศาสตร์ฯ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35,220.00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19,070.00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54.15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16,150.00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84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กลุ่มงานส่งเสริมฯ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1,369,548.70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524,548.70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38.30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845,000.00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64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กลุ่มงานสารสนเทศฯ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44,150.00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39,150.00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88.67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5,000.00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64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กลุ่มงานประสานฯ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1,030,881.50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947,250.12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91.89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83,631.38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64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เมืองสมุทรสาคร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391,175.00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298,525.00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76.31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92,650.00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64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กระทุ่มแบน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262,275.00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208,451.56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79.48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53,823.44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64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บ้านแพ้ว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406,025.00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198,025.00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48.77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208,000.00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864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รวม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1C23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5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3,539,275.20</a:t>
                      </a:r>
                      <a:endParaRPr sz="115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1C23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5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2,235,020.38</a:t>
                      </a:r>
                      <a:endParaRPr sz="115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1C23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5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63.15</a:t>
                      </a:r>
                      <a:endParaRPr sz="115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1C23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5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1,304,254.82</a:t>
                      </a:r>
                      <a:endParaRPr sz="115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1C23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82" name="Google Shape;82;p14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83" name="Google Shape;83;p14"/>
          <p:cNvPicPr preferRelativeResize="0"/>
          <p:nvPr/>
        </p:nvPicPr>
        <p:blipFill rotWithShape="1">
          <a:blip r:embed="rId5">
            <a:alphaModFix/>
          </a:blip>
          <a:srcRect l="16519" r="16925"/>
          <a:stretch/>
        </p:blipFill>
        <p:spPr>
          <a:xfrm flipH="1">
            <a:off x="203175" y="151400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84" name="Google Shape;84;p14" title="แผนภูมิ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2400" y="2493325"/>
            <a:ext cx="3690750" cy="3382785"/>
          </a:xfrm>
          <a:prstGeom prst="rect">
            <a:avLst/>
          </a:prstGeom>
          <a:noFill/>
          <a:ln>
            <a:noFill/>
          </a:ln>
        </p:spPr>
      </p:pic>
      <p:pic>
        <p:nvPicPr>
          <p:cNvPr id="85" name="Google Shape;85;p14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1344300" y="6620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86" name="Google Shape;86;p14"/>
          <p:cNvSpPr txBox="1">
            <a:spLocks noGrp="1"/>
          </p:cNvSpPr>
          <p:nvPr>
            <p:ph type="ctrTitle"/>
          </p:nvPr>
        </p:nvSpPr>
        <p:spPr>
          <a:xfrm>
            <a:off x="1285675" y="177800"/>
            <a:ext cx="6645900" cy="432600"/>
          </a:xfrm>
          <a:prstGeom prst="rect">
            <a:avLst/>
          </a:prstGeom>
          <a:effectLst>
            <a:outerShdw dist="28575" algn="bl" rotWithShape="0">
              <a:schemeClr val="lt1"/>
            </a:outerShdw>
          </a:effectLst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/>
              <a:t>ระบบแจ้งเตือนการเบิกจ่ายงบประมาณ พ.ศ. 2564</a:t>
            </a:r>
            <a:endParaRPr sz="2200" b="1">
              <a:latin typeface="Chakra Petch"/>
              <a:ea typeface="Chakra Petch"/>
              <a:cs typeface="Chakra Petch"/>
              <a:sym typeface="Chakra Petch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  <p:sndAc>
          <p:stSnd>
            <p:snd r:embed="rId3" name="arrow.wav"/>
          </p:stSnd>
        </p:sndAc>
      </p:transition>
    </mc:Choice>
    <mc:Fallback>
      <p:transition spd="slow">
        <p:fade/>
        <p:sndAc>
          <p:stSnd>
            <p:snd r:embed="rId3" name="arrow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5"/>
          <p:cNvSpPr txBox="1">
            <a:spLocks noGrp="1"/>
          </p:cNvSpPr>
          <p:nvPr>
            <p:ph type="subTitle" idx="1"/>
          </p:nvPr>
        </p:nvSpPr>
        <p:spPr>
          <a:xfrm>
            <a:off x="0" y="1265225"/>
            <a:ext cx="9144000" cy="9897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69999" lvl="0" indent="85725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5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ผลการเบิกจ่ายงบประมาณ พ.ศ. 2564 ไตรมาส 2 : </a:t>
            </a:r>
            <a:endParaRPr sz="2500"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269999" lvl="0" indent="85725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5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ยอดรวมงบบริหาร </a:t>
            </a: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 </a:t>
            </a:r>
            <a:endParaRPr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92" name="Google Shape;92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974701" y="218575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93" name="Google Shape;93;p15"/>
          <p:cNvSpPr txBox="1">
            <a:spLocks noGrp="1"/>
          </p:cNvSpPr>
          <p:nvPr>
            <p:ph type="ctrTitle"/>
          </p:nvPr>
        </p:nvSpPr>
        <p:spPr>
          <a:xfrm>
            <a:off x="1144143" y="3147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graphicFrame>
        <p:nvGraphicFramePr>
          <p:cNvPr id="94" name="Google Shape;94;p15"/>
          <p:cNvGraphicFramePr/>
          <p:nvPr/>
        </p:nvGraphicFramePr>
        <p:xfrm>
          <a:off x="4380875" y="2570688"/>
          <a:ext cx="4452925" cy="3270950"/>
        </p:xfrm>
        <a:graphic>
          <a:graphicData uri="http://schemas.openxmlformats.org/drawingml/2006/table">
            <a:tbl>
              <a:tblPr>
                <a:noFill/>
                <a:tableStyleId>{75F231F5-22F9-4263-9CA5-9417D8500A79}</a:tableStyleId>
              </a:tblPr>
              <a:tblGrid>
                <a:gridCol w="12680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54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265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8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163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012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หน่วยเบิก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%เบิก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96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กลุ่มงานประสานฯ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1,030,881.50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947,250.12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91.89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83,631.38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63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เมืองสมุทรสาคร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44,175.00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44,175.00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100.00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-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68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กระทุ่มแบน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32,575.00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23,951.56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73.53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8,623.44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834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บ้านแพ้ว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33,325.00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33,325.00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100.00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-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834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รวม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1,140,956.50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1,048,701.68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91.91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92,254.82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95" name="Google Shape;95;p15"/>
          <p:cNvSpPr txBox="1"/>
          <p:nvPr/>
        </p:nvSpPr>
        <p:spPr>
          <a:xfrm>
            <a:off x="4713925" y="610400"/>
            <a:ext cx="31749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1700"/>
              <a:t>💢 </a:t>
            </a:r>
            <a:r>
              <a:rPr lang="th" sz="1700">
                <a:solidFill>
                  <a:schemeClr val="dk1"/>
                </a:solidFill>
              </a:rPr>
              <a:t> ข้อมูล ณ วันที่ 26  มี.ค. 2564</a:t>
            </a:r>
            <a:endParaRPr sz="1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sp>
        <p:nvSpPr>
          <p:cNvPr id="96" name="Google Shape;96;p15"/>
          <p:cNvSpPr/>
          <p:nvPr/>
        </p:nvSpPr>
        <p:spPr>
          <a:xfrm>
            <a:off x="5021838" y="6245550"/>
            <a:ext cx="3737763" cy="340426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pic>
        <p:nvPicPr>
          <p:cNvPr id="97" name="Google Shape;97;p15" title="แผนภูมิ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31800" y="2571038"/>
            <a:ext cx="3829949" cy="3270950"/>
          </a:xfrm>
          <a:prstGeom prst="rect">
            <a:avLst/>
          </a:prstGeom>
          <a:noFill/>
          <a:ln>
            <a:noFill/>
          </a:ln>
          <a:effectLst>
            <a:outerShdw blurRad="457200" dist="152400" dir="5820000" algn="bl" rotWithShape="0">
              <a:srgbClr val="0000FF">
                <a:alpha val="77000"/>
              </a:srgbClr>
            </a:outerShdw>
          </a:effectLst>
        </p:spPr>
      </p:pic>
      <p:sp>
        <p:nvSpPr>
          <p:cNvPr id="98" name="Google Shape;98;p15"/>
          <p:cNvSpPr/>
          <p:nvPr/>
        </p:nvSpPr>
        <p:spPr>
          <a:xfrm>
            <a:off x="481650" y="6065600"/>
            <a:ext cx="3631797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99" name="Google Shape;99;p15"/>
          <p:cNvPicPr preferRelativeResize="0"/>
          <p:nvPr/>
        </p:nvPicPr>
        <p:blipFill rotWithShape="1">
          <a:blip r:embed="rId6">
            <a:alphaModFix/>
          </a:blip>
          <a:srcRect l="16519" r="16925"/>
          <a:stretch/>
        </p:blipFill>
        <p:spPr>
          <a:xfrm flipH="1">
            <a:off x="179400" y="141175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100" name="Google Shape;100;p15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101" name="Google Shape;101;p15"/>
          <p:cNvSpPr txBox="1">
            <a:spLocks noGrp="1"/>
          </p:cNvSpPr>
          <p:nvPr>
            <p:ph type="ctrTitle"/>
          </p:nvPr>
        </p:nvSpPr>
        <p:spPr>
          <a:xfrm>
            <a:off x="1344300" y="141175"/>
            <a:ext cx="6645900" cy="432600"/>
          </a:xfrm>
          <a:prstGeom prst="rect">
            <a:avLst/>
          </a:prstGeom>
          <a:effectLst>
            <a:outerShdw dist="28575" algn="bl" rotWithShape="0">
              <a:schemeClr val="lt1"/>
            </a:outerShdw>
          </a:effectLst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/>
              <a:t>ระบบแจ้งเตือนการเบิกจ่ายงบประมาณ พ.ศ. 2564</a:t>
            </a:r>
            <a:endParaRPr sz="2200" b="1">
              <a:latin typeface="Chakra Petch"/>
              <a:ea typeface="Chakra Petch"/>
              <a:cs typeface="Chakra Petch"/>
              <a:sym typeface="Chakra Petch"/>
            </a:endParaRPr>
          </a:p>
        </p:txBody>
      </p:sp>
    </p:spTree>
  </p:cSld>
  <p:clrMapOvr>
    <a:masterClrMapping/>
  </p:clrMapOvr>
  <p:transition spd="slow">
    <p:comb/>
    <p:sndAc>
      <p:stSnd>
        <p:snd r:embed="rId3" name="arrow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6"/>
          <p:cNvSpPr txBox="1">
            <a:spLocks noGrp="1"/>
          </p:cNvSpPr>
          <p:nvPr>
            <p:ph type="subTitle" idx="1"/>
          </p:nvPr>
        </p:nvSpPr>
        <p:spPr>
          <a:xfrm>
            <a:off x="0" y="1412705"/>
            <a:ext cx="9144000" cy="10203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179999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ผลการเบิกจ่ายงบประมาณ พ.ศ. 2564 ไตรมาส 2 : </a:t>
            </a:r>
            <a:endParaRPr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179999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งบบริหาร</a:t>
            </a:r>
            <a:r>
              <a:rPr lang="th" sz="2300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300">
                <a:solidFill>
                  <a:srgbClr val="FF0000"/>
                </a:solidFill>
                <a:latin typeface="Sarabun"/>
                <a:ea typeface="Sarabun"/>
                <a:cs typeface="Sarabun"/>
                <a:sym typeface="Sarabun"/>
              </a:rPr>
              <a:t>➤</a:t>
            </a:r>
            <a:r>
              <a:rPr lang="th" sz="2300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3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ค่าซ่อมแซมครุภัณฑ์สำนักงาน/ยานพาหนะ</a:t>
            </a:r>
            <a:r>
              <a:rPr lang="th" sz="3100">
                <a:solidFill>
                  <a:srgbClr val="0000FF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endParaRPr sz="4100">
              <a:solidFill>
                <a:srgbClr val="0000FF"/>
              </a:solidFill>
            </a:endParaRPr>
          </a:p>
        </p:txBody>
      </p:sp>
      <p:pic>
        <p:nvPicPr>
          <p:cNvPr id="107" name="Google Shape;107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048175" y="37628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08" name="Google Shape;108;p16"/>
          <p:cNvSpPr txBox="1">
            <a:spLocks noGrp="1"/>
          </p:cNvSpPr>
          <p:nvPr>
            <p:ph type="ctrTitle"/>
          </p:nvPr>
        </p:nvSpPr>
        <p:spPr>
          <a:xfrm>
            <a:off x="1144143" y="46221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09" name="Google Shape;109;p16"/>
          <p:cNvSpPr txBox="1"/>
          <p:nvPr/>
        </p:nvSpPr>
        <p:spPr>
          <a:xfrm>
            <a:off x="4713925" y="757880"/>
            <a:ext cx="30861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1700">
                <a:solidFill>
                  <a:schemeClr val="dk1"/>
                </a:solidFill>
              </a:rPr>
              <a:t>💢 ข้อมูล ณ วันที่  26  มี.ค. 2564</a:t>
            </a:r>
            <a:endParaRPr sz="1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sp>
        <p:nvSpPr>
          <p:cNvPr id="110" name="Google Shape;110;p16"/>
          <p:cNvSpPr/>
          <p:nvPr/>
        </p:nvSpPr>
        <p:spPr>
          <a:xfrm>
            <a:off x="4713926" y="6241275"/>
            <a:ext cx="4016515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graphicFrame>
        <p:nvGraphicFramePr>
          <p:cNvPr id="111" name="Google Shape;111;p16"/>
          <p:cNvGraphicFramePr/>
          <p:nvPr>
            <p:extLst>
              <p:ext uri="{D42A27DB-BD31-4B8C-83A1-F6EECF244321}">
                <p14:modId xmlns:p14="http://schemas.microsoft.com/office/powerpoint/2010/main" val="4130231445"/>
              </p:ext>
            </p:extLst>
          </p:nvPr>
        </p:nvGraphicFramePr>
        <p:xfrm>
          <a:off x="4117063" y="2725106"/>
          <a:ext cx="4721900" cy="3085838"/>
        </p:xfrm>
        <a:graphic>
          <a:graphicData uri="http://schemas.openxmlformats.org/drawingml/2006/table">
            <a:tbl>
              <a:tblPr>
                <a:noFill/>
                <a:tableStyleId>{75F231F5-22F9-4263-9CA5-9417D8500A79}</a:tableStyleId>
              </a:tblPr>
              <a:tblGrid>
                <a:gridCol w="14404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354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58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135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743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9860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อำเภอ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เบิกได้%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9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กลุ่มงานประสานฯ</a:t>
                      </a:r>
                      <a:endParaRPr sz="13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66FF3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10,740.00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66FF3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10,740.00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66FF3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66FF3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66FF3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89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66FF3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4,250.00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66FF3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4,250.00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66FF3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66FF3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66FF3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86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66FF3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1,000.00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66FF3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1,000.00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66FF3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66FF3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66FF3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986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3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66FF3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4,250.00</a:t>
                      </a:r>
                      <a:endParaRPr sz="13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66FF3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4,250.00</a:t>
                      </a:r>
                      <a:endParaRPr sz="13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66FF3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3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66FF3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3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66FF3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62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20,240.00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20,240.00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3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112" name="Google Shape;112;p16" title="แผนภูมิ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27700" y="2725118"/>
            <a:ext cx="3631800" cy="3086600"/>
          </a:xfrm>
          <a:prstGeom prst="rect">
            <a:avLst/>
          </a:prstGeom>
          <a:noFill/>
          <a:ln>
            <a:noFill/>
          </a:ln>
          <a:effectLst>
            <a:outerShdw blurRad="385763" dist="19050" dir="5400000" algn="bl" rotWithShape="0">
              <a:srgbClr val="000000">
                <a:alpha val="50000"/>
              </a:srgbClr>
            </a:outerShdw>
          </a:effectLst>
        </p:spPr>
      </p:pic>
      <p:sp>
        <p:nvSpPr>
          <p:cNvPr id="113" name="Google Shape;113;p16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114" name="Google Shape;114;p16"/>
          <p:cNvPicPr preferRelativeResize="0"/>
          <p:nvPr/>
        </p:nvPicPr>
        <p:blipFill rotWithShape="1">
          <a:blip r:embed="rId6">
            <a:alphaModFix/>
          </a:blip>
          <a:srcRect l="16519" r="16925"/>
          <a:stretch/>
        </p:blipFill>
        <p:spPr>
          <a:xfrm flipH="1">
            <a:off x="179400" y="288655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115" name="Google Shape;115;p16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1344300" y="73328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116" name="Google Shape;116;p16"/>
          <p:cNvSpPr txBox="1">
            <a:spLocks noGrp="1"/>
          </p:cNvSpPr>
          <p:nvPr>
            <p:ph type="ctrTitle"/>
          </p:nvPr>
        </p:nvSpPr>
        <p:spPr>
          <a:xfrm>
            <a:off x="1285675" y="325280"/>
            <a:ext cx="6645900" cy="432600"/>
          </a:xfrm>
          <a:prstGeom prst="rect">
            <a:avLst/>
          </a:prstGeom>
          <a:effectLst>
            <a:outerShdw dist="28575" algn="bl" rotWithShape="0">
              <a:schemeClr val="lt1"/>
            </a:outerShdw>
          </a:effectLst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/>
              <a:t>ระบบแจ้งเตือนการเบิกจ่ายงบประมาณ พ.ศ. 2564</a:t>
            </a:r>
            <a:endParaRPr sz="2200" b="1">
              <a:latin typeface="Chakra Petch"/>
              <a:ea typeface="Chakra Petch"/>
              <a:cs typeface="Chakra Petch"/>
              <a:sym typeface="Chakra Petch"/>
            </a:endParaRPr>
          </a:p>
        </p:txBody>
      </p:sp>
    </p:spTree>
  </p:cSld>
  <p:clrMapOvr>
    <a:masterClrMapping/>
  </p:clrMapOvr>
  <p:transition spd="slow">
    <p:comb/>
    <p:sndAc>
      <p:stSnd>
        <p:snd r:embed="rId3" name="arrow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7"/>
          <p:cNvSpPr txBox="1">
            <a:spLocks noGrp="1"/>
          </p:cNvSpPr>
          <p:nvPr>
            <p:ph type="subTitle" idx="1"/>
          </p:nvPr>
        </p:nvSpPr>
        <p:spPr>
          <a:xfrm>
            <a:off x="70525" y="1489016"/>
            <a:ext cx="8991300" cy="1029900"/>
          </a:xfrm>
          <a:prstGeom prst="rect">
            <a:avLst/>
          </a:prstGeom>
          <a:solidFill>
            <a:srgbClr val="FFFF00"/>
          </a:solidFill>
          <a:effectLst>
            <a:outerShdw blurRad="57150" dist="19050" dir="5400000" algn="bl" rotWithShape="0">
              <a:srgbClr val="0000FF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b="1" dirty="0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ผลการเบิกจ่ายงบประมาณ พ.ศ. 2564 ไตรมาส 2 : </a:t>
            </a:r>
            <a:endParaRPr b="1" dirty="0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b="1" dirty="0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งบบริหาร</a:t>
            </a:r>
            <a:r>
              <a:rPr lang="th" sz="2300" dirty="0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300" dirty="0">
                <a:solidFill>
                  <a:srgbClr val="FF0000"/>
                </a:solidFill>
                <a:latin typeface="Sarabun"/>
                <a:ea typeface="Sarabun"/>
                <a:cs typeface="Sarabun"/>
                <a:sym typeface="Sarabun"/>
              </a:rPr>
              <a:t>➤</a:t>
            </a:r>
            <a:r>
              <a:rPr lang="th" sz="2200" dirty="0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200" b="1" dirty="0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ค่าวัสดุสำนักงาน/วัสดุคอมพิวเตอร์  </a:t>
            </a:r>
            <a:endParaRPr sz="2200" b="1" dirty="0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122" name="Google Shape;122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092375" y="332036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23" name="Google Shape;123;p17"/>
          <p:cNvSpPr txBox="1">
            <a:spLocks noGrp="1"/>
          </p:cNvSpPr>
          <p:nvPr>
            <p:ph type="ctrTitle"/>
          </p:nvPr>
        </p:nvSpPr>
        <p:spPr>
          <a:xfrm>
            <a:off x="1144143" y="494174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24" name="Google Shape;124;p17"/>
          <p:cNvSpPr txBox="1"/>
          <p:nvPr/>
        </p:nvSpPr>
        <p:spPr>
          <a:xfrm>
            <a:off x="4713925" y="789836"/>
            <a:ext cx="31716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ข้อมูล ณ วันที่ 26  มี.ค. 2564</a:t>
            </a:r>
            <a:endParaRPr sz="1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</p:txBody>
      </p:sp>
      <p:sp>
        <p:nvSpPr>
          <p:cNvPr id="125" name="Google Shape;125;p17"/>
          <p:cNvSpPr/>
          <p:nvPr/>
        </p:nvSpPr>
        <p:spPr>
          <a:xfrm>
            <a:off x="4775951" y="6241262"/>
            <a:ext cx="4016515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graphicFrame>
        <p:nvGraphicFramePr>
          <p:cNvPr id="126" name="Google Shape;126;p17"/>
          <p:cNvGraphicFramePr/>
          <p:nvPr/>
        </p:nvGraphicFramePr>
        <p:xfrm>
          <a:off x="4344619" y="2830713"/>
          <a:ext cx="4545550" cy="2816851"/>
        </p:xfrm>
        <a:graphic>
          <a:graphicData uri="http://schemas.openxmlformats.org/drawingml/2006/table">
            <a:tbl>
              <a:tblPr>
                <a:noFill/>
                <a:tableStyleId>{75F231F5-22F9-4263-9CA5-9417D8500A79}</a:tableStyleId>
              </a:tblPr>
              <a:tblGrid>
                <a:gridCol w="12603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284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06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661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843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554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หน่วยเบิก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%เบิก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38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กลุ่มงานประสานฯ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8,750.00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8,750.00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71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5,625.00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5,625.00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90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5,625.00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5,625.00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28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5,625.00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5,625.00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62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25,625.00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25,625.00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27" name="Google Shape;127;p17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128" name="Google Shape;128;p17" title="แผนภูมิ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75025" y="2830725"/>
            <a:ext cx="4034349" cy="2818376"/>
          </a:xfrm>
          <a:prstGeom prst="rect">
            <a:avLst/>
          </a:prstGeom>
          <a:noFill/>
          <a:ln>
            <a:noFill/>
          </a:ln>
          <a:effectLst>
            <a:outerShdw blurRad="57150" dist="19050" dir="10500000" algn="bl" rotWithShape="0">
              <a:srgbClr val="000000">
                <a:alpha val="50000"/>
              </a:srgbClr>
            </a:outerShdw>
          </a:effectLst>
        </p:spPr>
      </p:pic>
      <p:pic>
        <p:nvPicPr>
          <p:cNvPr id="129" name="Google Shape;129;p17"/>
          <p:cNvPicPr preferRelativeResize="0"/>
          <p:nvPr/>
        </p:nvPicPr>
        <p:blipFill rotWithShape="1">
          <a:blip r:embed="rId6">
            <a:alphaModFix/>
          </a:blip>
          <a:srcRect l="16519" r="16925"/>
          <a:stretch/>
        </p:blipFill>
        <p:spPr>
          <a:xfrm flipH="1">
            <a:off x="179400" y="244411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130" name="Google Shape;130;p17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1344300" y="765236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131" name="Google Shape;131;p17"/>
          <p:cNvSpPr txBox="1">
            <a:spLocks noGrp="1"/>
          </p:cNvSpPr>
          <p:nvPr>
            <p:ph type="ctrTitle"/>
          </p:nvPr>
        </p:nvSpPr>
        <p:spPr>
          <a:xfrm>
            <a:off x="1285675" y="281036"/>
            <a:ext cx="6645900" cy="432600"/>
          </a:xfrm>
          <a:prstGeom prst="rect">
            <a:avLst/>
          </a:prstGeom>
          <a:effectLst>
            <a:outerShdw dist="28575" algn="bl" rotWithShape="0">
              <a:schemeClr val="lt1"/>
            </a:outerShdw>
          </a:effectLst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/>
              <a:t>ระบบแจ้งเตือนการเบิกจ่ายงบประมาณ พ.ศ. 2564</a:t>
            </a:r>
            <a:endParaRPr sz="2200" b="1">
              <a:latin typeface="Chakra Petch"/>
              <a:ea typeface="Chakra Petch"/>
              <a:cs typeface="Chakra Petch"/>
              <a:sym typeface="Chakra Petch"/>
            </a:endParaRPr>
          </a:p>
        </p:txBody>
      </p:sp>
    </p:spTree>
  </p:cSld>
  <p:clrMapOvr>
    <a:masterClrMapping/>
  </p:clrMapOvr>
  <p:transition spd="slow">
    <p:comb/>
    <p:sndAc>
      <p:stSnd>
        <p:snd r:embed="rId3" name="arrow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18"/>
          <p:cNvSpPr txBox="1">
            <a:spLocks noGrp="1"/>
          </p:cNvSpPr>
          <p:nvPr>
            <p:ph type="subTitle" idx="1"/>
          </p:nvPr>
        </p:nvSpPr>
        <p:spPr>
          <a:xfrm>
            <a:off x="150" y="1502996"/>
            <a:ext cx="9143850" cy="1013400"/>
          </a:xfrm>
          <a:prstGeom prst="rect">
            <a:avLst/>
          </a:prstGeom>
          <a:solidFill>
            <a:srgbClr val="FFFF00"/>
          </a:solidFill>
          <a:effectLst>
            <a:outerShdw blurRad="57150" dist="19050" dir="5400000" algn="bl" rotWithShape="0">
              <a:srgbClr val="0000FF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ผลการเบิกจ่ายงบประมาณ พ.ศ. 2564 ไตรมาส 2 : </a:t>
            </a:r>
            <a:endParaRPr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งบบริหาร</a:t>
            </a:r>
            <a:r>
              <a:rPr lang="th" sz="2300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300">
                <a:solidFill>
                  <a:srgbClr val="FF0000"/>
                </a:solidFill>
                <a:latin typeface="Sarabun"/>
                <a:ea typeface="Sarabun"/>
                <a:cs typeface="Sarabun"/>
                <a:sym typeface="Sarabun"/>
              </a:rPr>
              <a:t>➤</a:t>
            </a:r>
            <a:r>
              <a:rPr lang="th" sz="2300" b="1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3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ค่าน้ำมันเชื้อเพลิง  </a:t>
            </a:r>
            <a:endParaRPr sz="2300"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137" name="Google Shape;137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016625" y="375378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38" name="Google Shape;138;p18"/>
          <p:cNvSpPr txBox="1">
            <a:spLocks noGrp="1"/>
          </p:cNvSpPr>
          <p:nvPr>
            <p:ph type="ctrTitle"/>
          </p:nvPr>
        </p:nvSpPr>
        <p:spPr>
          <a:xfrm>
            <a:off x="1144143" y="441615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 dirty="0">
                <a:highlight>
                  <a:srgbClr val="434343"/>
                </a:highlight>
              </a:rPr>
              <a:t>😊 </a:t>
            </a:r>
            <a:r>
              <a:rPr lang="th" sz="3400" b="1" dirty="0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 dirty="0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39" name="Google Shape;139;p18"/>
          <p:cNvSpPr txBox="1"/>
          <p:nvPr/>
        </p:nvSpPr>
        <p:spPr>
          <a:xfrm>
            <a:off x="4713925" y="737277"/>
            <a:ext cx="30477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ข้อมูล ณ วันที่ 26  มี.ค. 2564</a:t>
            </a:r>
            <a:endParaRPr sz="1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sp>
        <p:nvSpPr>
          <p:cNvPr id="140" name="Google Shape;140;p18"/>
          <p:cNvSpPr/>
          <p:nvPr/>
        </p:nvSpPr>
        <p:spPr>
          <a:xfrm>
            <a:off x="4713926" y="6253050"/>
            <a:ext cx="4016515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graphicFrame>
        <p:nvGraphicFramePr>
          <p:cNvPr id="141" name="Google Shape;141;p18"/>
          <p:cNvGraphicFramePr/>
          <p:nvPr/>
        </p:nvGraphicFramePr>
        <p:xfrm>
          <a:off x="4495800" y="2713488"/>
          <a:ext cx="4316725" cy="3102787"/>
        </p:xfrm>
        <a:graphic>
          <a:graphicData uri="http://schemas.openxmlformats.org/drawingml/2006/table">
            <a:tbl>
              <a:tblPr>
                <a:noFill/>
                <a:tableStyleId>{75F231F5-22F9-4263-9CA5-9417D8500A79}</a:tableStyleId>
              </a:tblPr>
              <a:tblGrid>
                <a:gridCol w="12205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473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01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516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959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419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หน่วยเบิก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%เบิก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19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กลุ่มงานประสานฯ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12,100.00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12,100.00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19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4,300.00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4,300.00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419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2,700.00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2,700.00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419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3,450.00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3,450.00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62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22,550.00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22,550.00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142" name="Google Shape;142;p18" title="แผนภูมิ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94250" y="2713500"/>
            <a:ext cx="4007626" cy="3168701"/>
          </a:xfrm>
          <a:prstGeom prst="rect">
            <a:avLst/>
          </a:prstGeom>
          <a:noFill/>
          <a:ln>
            <a:noFill/>
          </a:ln>
          <a:effectLst>
            <a:outerShdw blurRad="57150" dist="19050" dir="7920000" algn="bl" rotWithShape="0">
              <a:srgbClr val="000000">
                <a:alpha val="50000"/>
              </a:srgbClr>
            </a:outerShdw>
          </a:effectLst>
        </p:spPr>
      </p:pic>
      <p:sp>
        <p:nvSpPr>
          <p:cNvPr id="143" name="Google Shape;143;p18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144" name="Google Shape;144;p18"/>
          <p:cNvPicPr preferRelativeResize="0"/>
          <p:nvPr/>
        </p:nvPicPr>
        <p:blipFill rotWithShape="1">
          <a:blip r:embed="rId6">
            <a:alphaModFix/>
          </a:blip>
          <a:srcRect l="16519" r="16925"/>
          <a:stretch/>
        </p:blipFill>
        <p:spPr>
          <a:xfrm flipH="1">
            <a:off x="179400" y="214915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145" name="Google Shape;145;p18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1344300" y="671828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146" name="Google Shape;146;p18"/>
          <p:cNvSpPr txBox="1">
            <a:spLocks noGrp="1"/>
          </p:cNvSpPr>
          <p:nvPr>
            <p:ph type="ctrTitle"/>
          </p:nvPr>
        </p:nvSpPr>
        <p:spPr>
          <a:xfrm>
            <a:off x="1344300" y="303403"/>
            <a:ext cx="6645900" cy="432600"/>
          </a:xfrm>
          <a:prstGeom prst="rect">
            <a:avLst/>
          </a:prstGeom>
          <a:effectLst>
            <a:outerShdw dist="28575" algn="bl" rotWithShape="0">
              <a:schemeClr val="lt1"/>
            </a:outerShdw>
          </a:effectLst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/>
              <a:t>ระบบแจ้งเตือนการเบิกจ่ายงบประมาณ พ.ศ. 2564</a:t>
            </a:r>
            <a:endParaRPr sz="2200" b="1">
              <a:latin typeface="Chakra Petch"/>
              <a:ea typeface="Chakra Petch"/>
              <a:cs typeface="Chakra Petch"/>
              <a:sym typeface="Chakra Petch"/>
            </a:endParaRPr>
          </a:p>
        </p:txBody>
      </p:sp>
    </p:spTree>
  </p:cSld>
  <p:clrMapOvr>
    <a:masterClrMapping/>
  </p:clrMapOvr>
  <p:transition spd="slow">
    <p:comb/>
    <p:sndAc>
      <p:stSnd>
        <p:snd r:embed="rId3" name="arrow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19"/>
          <p:cNvSpPr txBox="1">
            <a:spLocks noGrp="1"/>
          </p:cNvSpPr>
          <p:nvPr>
            <p:ph type="subTitle" idx="1"/>
          </p:nvPr>
        </p:nvSpPr>
        <p:spPr>
          <a:xfrm>
            <a:off x="0" y="1311164"/>
            <a:ext cx="9144000" cy="1077000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57150" dist="19050" dir="5400000" algn="bl" rotWithShape="0">
              <a:srgbClr val="0000FF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b="1" dirty="0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ผลการเบิกจ่ายงบประมาณ พ.ศ. 2564 ไตรมาส 1 : </a:t>
            </a:r>
            <a:endParaRPr b="1" dirty="0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b="1" dirty="0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งบบริหาร</a:t>
            </a:r>
            <a:r>
              <a:rPr lang="th" sz="2300" dirty="0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300" dirty="0">
                <a:solidFill>
                  <a:srgbClr val="FF0000"/>
                </a:solidFill>
                <a:latin typeface="Sarabun"/>
                <a:ea typeface="Sarabun"/>
                <a:cs typeface="Sarabun"/>
                <a:sym typeface="Sarabun"/>
              </a:rPr>
              <a:t>➤</a:t>
            </a:r>
            <a:r>
              <a:rPr lang="th" sz="2300" b="1" dirty="0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200" b="1" dirty="0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200" b="1" dirty="0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ค่าสาธารณูปโภค  </a:t>
            </a:r>
            <a:endParaRPr sz="2200" b="1" dirty="0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152" name="Google Shape;152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057375" y="317288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53" name="Google Shape;153;p19"/>
          <p:cNvSpPr txBox="1">
            <a:spLocks noGrp="1"/>
          </p:cNvSpPr>
          <p:nvPr>
            <p:ph type="ctrTitle"/>
          </p:nvPr>
        </p:nvSpPr>
        <p:spPr>
          <a:xfrm>
            <a:off x="1144143" y="327026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54" name="Google Shape;154;p19"/>
          <p:cNvSpPr txBox="1"/>
          <p:nvPr/>
        </p:nvSpPr>
        <p:spPr>
          <a:xfrm>
            <a:off x="4713925" y="622688"/>
            <a:ext cx="31716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ข้อมูล ณ วันที่ 26  มี.ค. 2564</a:t>
            </a:r>
            <a:endParaRPr sz="1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</p:txBody>
      </p:sp>
      <p:sp>
        <p:nvSpPr>
          <p:cNvPr id="155" name="Google Shape;155;p19"/>
          <p:cNvSpPr/>
          <p:nvPr/>
        </p:nvSpPr>
        <p:spPr>
          <a:xfrm>
            <a:off x="4673275" y="6247900"/>
            <a:ext cx="4168012" cy="3000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graphicFrame>
        <p:nvGraphicFramePr>
          <p:cNvPr id="156" name="Google Shape;156;p19"/>
          <p:cNvGraphicFramePr/>
          <p:nvPr/>
        </p:nvGraphicFramePr>
        <p:xfrm>
          <a:off x="4212449" y="2615513"/>
          <a:ext cx="4719425" cy="3223938"/>
        </p:xfrm>
        <a:graphic>
          <a:graphicData uri="http://schemas.openxmlformats.org/drawingml/2006/table">
            <a:tbl>
              <a:tblPr>
                <a:noFill/>
                <a:tableStyleId>{75F231F5-22F9-4263-9CA5-9417D8500A79}</a:tableStyleId>
              </a:tblPr>
              <a:tblGrid>
                <a:gridCol w="1347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4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86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906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081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626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หน่วยเบิก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FE9FB"/>
                        </a:gs>
                        <a:gs pos="100000">
                          <a:srgbClr val="6E9BE7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FE9FB"/>
                        </a:gs>
                        <a:gs pos="100000">
                          <a:srgbClr val="6E9BE7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FE9FB"/>
                        </a:gs>
                        <a:gs pos="100000">
                          <a:srgbClr val="6E9BE7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%เบิก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FE9FB"/>
                        </a:gs>
                        <a:gs pos="100000">
                          <a:srgbClr val="6E9BE7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FE9FB"/>
                        </a:gs>
                        <a:gs pos="100000">
                          <a:srgbClr val="6E9BE7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26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กลุ่มงานประสานฯ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70,750.00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69,526.31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98.27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1,223.69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26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CECD5"/>
                        </a:gs>
                        <a:gs pos="100000">
                          <a:srgbClr val="93BC8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CECD5"/>
                        </a:gs>
                        <a:gs pos="100000">
                          <a:srgbClr val="93BC8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6,000.00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CECD5"/>
                        </a:gs>
                        <a:gs pos="100000">
                          <a:srgbClr val="93BC8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CECD5"/>
                        </a:gs>
                        <a:gs pos="100000">
                          <a:srgbClr val="93BC8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CECD5"/>
                        </a:gs>
                        <a:gs pos="100000">
                          <a:srgbClr val="93BC8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26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9,250.00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7,626.56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82.45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1,623.44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26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CECD5"/>
                        </a:gs>
                        <a:gs pos="100000">
                          <a:srgbClr val="93BC8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CECD5"/>
                        </a:gs>
                        <a:gs pos="100000">
                          <a:srgbClr val="93BC8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6,000.00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CECD5"/>
                        </a:gs>
                        <a:gs pos="100000">
                          <a:srgbClr val="93BC8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CECD5"/>
                        </a:gs>
                        <a:gs pos="100000">
                          <a:srgbClr val="93BC8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CECD5"/>
                        </a:gs>
                        <a:gs pos="100000">
                          <a:srgbClr val="93BC8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95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FE9FB"/>
                        </a:gs>
                        <a:gs pos="100000">
                          <a:srgbClr val="6E9BE7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92,000.00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FE9FB"/>
                        </a:gs>
                        <a:gs pos="100000">
                          <a:srgbClr val="6E9BE7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89,152.87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FE9FB"/>
                        </a:gs>
                        <a:gs pos="100000">
                          <a:srgbClr val="6E9BE7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96.91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FE9FB"/>
                        </a:gs>
                        <a:gs pos="100000">
                          <a:srgbClr val="6E9BE7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2,847.13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FE9FB"/>
                        </a:gs>
                        <a:gs pos="100000">
                          <a:srgbClr val="6E9BE7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157" name="Google Shape;157;p19" title="แผนภูมิ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38125" y="2615525"/>
            <a:ext cx="3833524" cy="3222824"/>
          </a:xfrm>
          <a:prstGeom prst="rect">
            <a:avLst/>
          </a:prstGeom>
          <a:noFill/>
          <a:ln>
            <a:noFill/>
          </a:ln>
          <a:effectLst>
            <a:outerShdw blurRad="371475" dist="19050" dir="5400000" algn="bl" rotWithShape="0">
              <a:srgbClr val="0000FF">
                <a:alpha val="50000"/>
              </a:srgbClr>
            </a:outerShdw>
          </a:effectLst>
        </p:spPr>
      </p:pic>
      <p:sp>
        <p:nvSpPr>
          <p:cNvPr id="158" name="Google Shape;158;p19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159" name="Google Shape;159;p19"/>
          <p:cNvPicPr preferRelativeResize="0"/>
          <p:nvPr/>
        </p:nvPicPr>
        <p:blipFill rotWithShape="1">
          <a:blip r:embed="rId6">
            <a:alphaModFix/>
          </a:blip>
          <a:srcRect l="16519" r="16925"/>
          <a:stretch/>
        </p:blipFill>
        <p:spPr>
          <a:xfrm flipH="1">
            <a:off x="179400" y="229663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160" name="Google Shape;160;p19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1344300" y="598088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161" name="Google Shape;161;p19"/>
          <p:cNvSpPr txBox="1">
            <a:spLocks noGrp="1"/>
          </p:cNvSpPr>
          <p:nvPr>
            <p:ph type="ctrTitle"/>
          </p:nvPr>
        </p:nvSpPr>
        <p:spPr>
          <a:xfrm>
            <a:off x="1344300" y="229663"/>
            <a:ext cx="6645900" cy="432600"/>
          </a:xfrm>
          <a:prstGeom prst="rect">
            <a:avLst/>
          </a:prstGeom>
          <a:effectLst>
            <a:outerShdw dist="28575" algn="bl" rotWithShape="0">
              <a:schemeClr val="lt1"/>
            </a:outerShdw>
          </a:effectLst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 dirty="0"/>
              <a:t>ระบบแจ้งเตือนการเบิกจ่ายงบประมาณ พ.ศ. 2564</a:t>
            </a:r>
            <a:endParaRPr sz="2200" b="1" dirty="0">
              <a:latin typeface="Chakra Petch"/>
              <a:ea typeface="Chakra Petch"/>
              <a:cs typeface="Chakra Petch"/>
              <a:sym typeface="Chakra Petch"/>
            </a:endParaRPr>
          </a:p>
        </p:txBody>
      </p:sp>
    </p:spTree>
  </p:cSld>
  <p:clrMapOvr>
    <a:masterClrMapping/>
  </p:clrMapOvr>
  <p:transition spd="slow">
    <p:comb/>
    <p:sndAc>
      <p:stSnd>
        <p:snd r:embed="rId3" name="arrow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20"/>
          <p:cNvSpPr txBox="1">
            <a:spLocks noGrp="1"/>
          </p:cNvSpPr>
          <p:nvPr>
            <p:ph type="subTitle" idx="1"/>
          </p:nvPr>
        </p:nvSpPr>
        <p:spPr>
          <a:xfrm>
            <a:off x="76350" y="1222683"/>
            <a:ext cx="8991300" cy="1035600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57150" dist="19050" dir="5400000" algn="bl" rotWithShape="0">
              <a:srgbClr val="0000FF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ผลการเบิกจ่ายงบประมาณ พ.ศ. 2564 ไตรมาส 2 : </a:t>
            </a:r>
            <a:endParaRPr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งบบริหาร</a:t>
            </a:r>
            <a:r>
              <a:rPr lang="th" sz="2300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300">
                <a:solidFill>
                  <a:srgbClr val="FF0000"/>
                </a:solidFill>
                <a:latin typeface="Sarabun"/>
                <a:ea typeface="Sarabun"/>
                <a:cs typeface="Sarabun"/>
                <a:sym typeface="Sarabun"/>
              </a:rPr>
              <a:t>➤</a:t>
            </a:r>
            <a:r>
              <a:rPr lang="th" sz="2200" b="1">
                <a:solidFill>
                  <a:srgbClr val="980000"/>
                </a:solidFill>
                <a:latin typeface="Sarabun"/>
                <a:ea typeface="Sarabun"/>
                <a:cs typeface="Sarabun"/>
                <a:sym typeface="Sarabun"/>
              </a:rPr>
              <a:t>กลุ่มงานประสานฯ</a:t>
            </a:r>
            <a:r>
              <a:rPr lang="th" sz="22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 ไตรมาส 1-2  </a:t>
            </a:r>
            <a:endParaRPr sz="2200"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167" name="Google Shape;167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129975" y="10575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68" name="Google Shape;168;p20"/>
          <p:cNvSpPr txBox="1">
            <a:spLocks noGrp="1"/>
          </p:cNvSpPr>
          <p:nvPr>
            <p:ph type="ctrTitle"/>
          </p:nvPr>
        </p:nvSpPr>
        <p:spPr>
          <a:xfrm>
            <a:off x="1173639" y="371270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69" name="Google Shape;169;p20"/>
          <p:cNvSpPr txBox="1"/>
          <p:nvPr/>
        </p:nvSpPr>
        <p:spPr>
          <a:xfrm>
            <a:off x="4743421" y="666932"/>
            <a:ext cx="31170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1700">
                <a:solidFill>
                  <a:schemeClr val="dk1"/>
                </a:solidFill>
              </a:rPr>
              <a:t>💢 ข้อมูล ณ วันที่ 26  มี.ค. 2564</a:t>
            </a: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sp>
        <p:nvSpPr>
          <p:cNvPr id="171" name="Google Shape;171;p20"/>
          <p:cNvSpPr/>
          <p:nvPr/>
        </p:nvSpPr>
        <p:spPr>
          <a:xfrm>
            <a:off x="4943976" y="6361787"/>
            <a:ext cx="4016515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sp>
        <p:nvSpPr>
          <p:cNvPr id="172" name="Google Shape;172;p20"/>
          <p:cNvSpPr/>
          <p:nvPr/>
        </p:nvSpPr>
        <p:spPr>
          <a:xfrm>
            <a:off x="481650" y="6273203"/>
            <a:ext cx="3171529" cy="43260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graphicFrame>
        <p:nvGraphicFramePr>
          <p:cNvPr id="173" name="Google Shape;173;p20"/>
          <p:cNvGraphicFramePr/>
          <p:nvPr>
            <p:extLst>
              <p:ext uri="{D42A27DB-BD31-4B8C-83A1-F6EECF244321}">
                <p14:modId xmlns:p14="http://schemas.microsoft.com/office/powerpoint/2010/main" val="2110985049"/>
              </p:ext>
            </p:extLst>
          </p:nvPr>
        </p:nvGraphicFramePr>
        <p:xfrm>
          <a:off x="3503263" y="2491400"/>
          <a:ext cx="5501200" cy="3516207"/>
        </p:xfrm>
        <a:graphic>
          <a:graphicData uri="http://schemas.openxmlformats.org/drawingml/2006/table">
            <a:tbl>
              <a:tblPr>
                <a:noFill/>
                <a:tableStyleId>{75F231F5-22F9-4263-9CA5-9417D8500A79}</a:tableStyleId>
              </a:tblPr>
              <a:tblGrid>
                <a:gridCol w="2348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216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97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332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010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737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โครงการ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/>
                        <a:t>งบประมาณ</a:t>
                      </a:r>
                      <a:endParaRPr sz="1200"/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เบิกได้%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48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ค่าวัสดุสำนักงาน/วัสดุคอมพิวเตอร์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8,750.00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8,750.00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11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ค่าซ่อมแซมครุภัณฑ์สำนักงาน/ยานพาหนะ </a:t>
                      </a:r>
                      <a:endParaRPr sz="10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66FF3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10,740.00</a:t>
                      </a:r>
                      <a:endParaRPr sz="10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66FF3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10,740.00</a:t>
                      </a:r>
                      <a:endParaRPr sz="10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66FF3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0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66FF3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0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66FF3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02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ค่าน้ำมันเชื้อเพลิง (จังหวัด)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12,100.00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12,100.00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57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ค่าสาธารณูปโภค (จังหวัด)</a:t>
                      </a:r>
                      <a:endParaRPr sz="10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66FF3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70,750.00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66FF3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70,748.14</a:t>
                      </a:r>
                      <a:endParaRPr sz="10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66FF3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0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66FF3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1.86</a:t>
                      </a:r>
                      <a:endParaRPr sz="10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66FF3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67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ค่าจ้างเหมาพนักงานเอกชน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153,021.50</a:t>
                      </a:r>
                      <a:endParaRPr sz="10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124,421.50</a:t>
                      </a:r>
                      <a:endParaRPr sz="10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81.31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28,600.00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ค่าเช่าบ้านข้าราชการ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388,950.00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388,470.48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99.88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479.52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85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ค่าใช้จ่ายในการเดินทางไปราชการ</a:t>
                      </a:r>
                      <a:endParaRPr sz="10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219,420.00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192,130.00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87.56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27,290.00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85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ค่าใช้จ่ายสำรอง</a:t>
                      </a:r>
                      <a:endParaRPr sz="10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66FF3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39,170.00</a:t>
                      </a:r>
                      <a:endParaRPr sz="10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66FF3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39,170.00</a:t>
                      </a:r>
                      <a:endParaRPr sz="10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66FF3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0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66FF3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0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66FF3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154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ค่าล่วงเวลา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154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ค่าตอบแทน อสพ.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90,000.00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75,000.00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83.33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15,000.00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154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ค่าพาหนะโครงการส่วนกลาง (6 โครงการ)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32,980.00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20,720.00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62.83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12,260.00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350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1,025,881.50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942,250.12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91.85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83,631.38</a:t>
                      </a:r>
                      <a:endParaRPr sz="10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pic>
        <p:nvPicPr>
          <p:cNvPr id="174" name="Google Shape;174;p20"/>
          <p:cNvPicPr preferRelativeResize="0"/>
          <p:nvPr/>
        </p:nvPicPr>
        <p:blipFill rotWithShape="1">
          <a:blip r:embed="rId5">
            <a:alphaModFix/>
          </a:blip>
          <a:srcRect l="16519" r="16925"/>
          <a:stretch/>
        </p:blipFill>
        <p:spPr>
          <a:xfrm flipH="1">
            <a:off x="179400" y="141175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175" name="Google Shape;175;p20" title="แผนภูมิ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2400" y="2491400"/>
            <a:ext cx="3198450" cy="35408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76" name="Google Shape;176;p20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1373796" y="642332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15" name="Google Shape;161;p19"/>
          <p:cNvSpPr txBox="1">
            <a:spLocks/>
          </p:cNvSpPr>
          <p:nvPr/>
        </p:nvSpPr>
        <p:spPr>
          <a:xfrm>
            <a:off x="1344300" y="229663"/>
            <a:ext cx="6645900" cy="432600"/>
          </a:xfrm>
          <a:prstGeom prst="rect">
            <a:avLst/>
          </a:prstGeom>
          <a:noFill/>
          <a:ln>
            <a:noFill/>
          </a:ln>
          <a:effectLst>
            <a:outerShdw dist="28575" algn="bl" rotWithShape="0">
              <a:schemeClr val="lt1"/>
            </a:outerShdw>
          </a:effectLst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l"/>
            <a:r>
              <a:rPr lang="th-TH" sz="2200" b="1" smtClean="0"/>
              <a:t>ระบบแจ้งเตือนการเบิกจ่ายงบประมาณ พ.ศ. 2564</a:t>
            </a:r>
            <a:endParaRPr lang="th-TH" sz="2200" b="1" dirty="0">
              <a:latin typeface="Chakra Petch"/>
              <a:ea typeface="Chakra Petch"/>
              <a:cs typeface="Chakra Petch"/>
              <a:sym typeface="Chakra Petch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  <p:sndAc>
          <p:stSnd>
            <p:snd r:embed="rId3" name="arrow.wav"/>
          </p:stSnd>
        </p:sndAc>
      </p:transition>
    </mc:Choice>
    <mc:Fallback>
      <p:transition spd="slow">
        <p:fade/>
        <p:sndAc>
          <p:stSnd>
            <p:snd r:embed="rId3" name="arrow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21"/>
          <p:cNvSpPr txBox="1">
            <a:spLocks noGrp="1"/>
          </p:cNvSpPr>
          <p:nvPr>
            <p:ph type="subTitle" idx="1"/>
          </p:nvPr>
        </p:nvSpPr>
        <p:spPr>
          <a:xfrm>
            <a:off x="0" y="1101988"/>
            <a:ext cx="9144000" cy="5319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ภาพรวม ไตรมาส 1-2</a:t>
            </a:r>
            <a:endParaRPr sz="2200"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182" name="Google Shape;182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136575" y="1016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83" name="Google Shape;183;p21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84" name="Google Shape;184;p21"/>
          <p:cNvSpPr txBox="1"/>
          <p:nvPr/>
        </p:nvSpPr>
        <p:spPr>
          <a:xfrm>
            <a:off x="4713925" y="534200"/>
            <a:ext cx="31065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ข้อมูล ณ วันที่ 26  มี.ค. 2564</a:t>
            </a:r>
            <a:endParaRPr sz="1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pic>
        <p:nvPicPr>
          <p:cNvPr id="185" name="Google Shape;185;p21" title="แผนภูมิ"/>
          <p:cNvPicPr preferRelativeResize="0"/>
          <p:nvPr/>
        </p:nvPicPr>
        <p:blipFill rotWithShape="1">
          <a:blip r:embed="rId5">
            <a:alphaModFix/>
          </a:blip>
          <a:srcRect t="4091" b="3126"/>
          <a:stretch/>
        </p:blipFill>
        <p:spPr>
          <a:xfrm>
            <a:off x="557850" y="1674300"/>
            <a:ext cx="8088075" cy="4745238"/>
          </a:xfrm>
          <a:prstGeom prst="rect">
            <a:avLst/>
          </a:prstGeom>
          <a:noFill/>
          <a:ln>
            <a:noFill/>
          </a:ln>
          <a:effectLst>
            <a:outerShdw blurRad="285750" dist="133350" dir="5400000" algn="bl" rotWithShape="0">
              <a:srgbClr val="000000">
                <a:alpha val="23000"/>
              </a:srgbClr>
            </a:outerShdw>
          </a:effectLst>
        </p:spPr>
      </p:pic>
      <p:sp>
        <p:nvSpPr>
          <p:cNvPr id="187" name="Google Shape;187;p21"/>
          <p:cNvSpPr/>
          <p:nvPr/>
        </p:nvSpPr>
        <p:spPr>
          <a:xfrm>
            <a:off x="557850" y="6526575"/>
            <a:ext cx="2468321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00FF"/>
                </a:solidFill>
                <a:latin typeface="Play"/>
              </a:rPr>
              <a:t>strong together</a:t>
            </a:r>
          </a:p>
        </p:txBody>
      </p:sp>
      <p:sp>
        <p:nvSpPr>
          <p:cNvPr id="188" name="Google Shape;188;p21"/>
          <p:cNvSpPr/>
          <p:nvPr/>
        </p:nvSpPr>
        <p:spPr>
          <a:xfrm>
            <a:off x="5772578" y="6526575"/>
            <a:ext cx="2873359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00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pic>
        <p:nvPicPr>
          <p:cNvPr id="189" name="Google Shape;189;p21"/>
          <p:cNvPicPr preferRelativeResize="0"/>
          <p:nvPr/>
        </p:nvPicPr>
        <p:blipFill rotWithShape="1">
          <a:blip r:embed="rId6">
            <a:alphaModFix/>
          </a:blip>
          <a:srcRect l="16519" r="16925"/>
          <a:stretch/>
        </p:blipFill>
        <p:spPr>
          <a:xfrm flipH="1">
            <a:off x="179400" y="141225"/>
            <a:ext cx="748800" cy="8892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190" name="Google Shape;190;p21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13" name="Google Shape;285;p28"/>
          <p:cNvSpPr txBox="1">
            <a:spLocks/>
          </p:cNvSpPr>
          <p:nvPr/>
        </p:nvSpPr>
        <p:spPr>
          <a:xfrm>
            <a:off x="1168650" y="160592"/>
            <a:ext cx="6495118" cy="43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th-TH" sz="2200" b="1" dirty="0" smtClean="0">
                <a:solidFill>
                  <a:srgbClr val="FF00FF"/>
                </a:solidFill>
                <a:effectLst>
                  <a:glow rad="241300">
                    <a:schemeClr val="bg1"/>
                  </a:glow>
                </a:effectLst>
              </a:rPr>
              <a:t>ระบบแจ้งเตือนการเบิกจ่ายงบประมาณ พ.ศ. 2564</a:t>
            </a:r>
            <a:endParaRPr lang="th-TH" sz="2200" b="1" dirty="0">
              <a:solidFill>
                <a:srgbClr val="FF00FF"/>
              </a:solidFill>
              <a:effectLst>
                <a:glow rad="241300">
                  <a:schemeClr val="bg1"/>
                </a:glow>
              </a:effectLst>
              <a:latin typeface="Chakra Petch"/>
              <a:ea typeface="Chakra Petch"/>
              <a:cs typeface="Chakra Petch"/>
              <a:sym typeface="Chakra Petch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  <p:sndAc>
          <p:stSnd>
            <p:snd r:embed="rId3" name="arrow.wav"/>
          </p:stSnd>
        </p:sndAc>
      </p:transition>
    </mc:Choice>
    <mc:Fallback>
      <p:transition spd="slow">
        <p:dissolve/>
        <p:sndAc>
          <p:stSnd>
            <p:snd r:embed="rId3" name="arrow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5" name="Google Shape;195;p2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986325" y="1016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96" name="Google Shape;196;p22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97" name="Google Shape;197;p22"/>
          <p:cNvSpPr txBox="1"/>
          <p:nvPr/>
        </p:nvSpPr>
        <p:spPr>
          <a:xfrm>
            <a:off x="4713925" y="534200"/>
            <a:ext cx="31116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ข้อมูล ณ วันที่ 26  มี.ค. 2564</a:t>
            </a:r>
            <a:endParaRPr sz="1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pic>
        <p:nvPicPr>
          <p:cNvPr id="199" name="Google Shape;199;p22"/>
          <p:cNvPicPr preferRelativeResize="0"/>
          <p:nvPr/>
        </p:nvPicPr>
        <p:blipFill rotWithShape="1">
          <a:blip r:embed="rId5">
            <a:alphaModFix/>
          </a:blip>
          <a:srcRect l="16519" r="16925"/>
          <a:stretch/>
        </p:blipFill>
        <p:spPr>
          <a:xfrm flipH="1">
            <a:off x="179501" y="141050"/>
            <a:ext cx="633600" cy="7527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graphicFrame>
        <p:nvGraphicFramePr>
          <p:cNvPr id="200" name="Google Shape;200;p22"/>
          <p:cNvGraphicFramePr/>
          <p:nvPr>
            <p:extLst>
              <p:ext uri="{D42A27DB-BD31-4B8C-83A1-F6EECF244321}">
                <p14:modId xmlns:p14="http://schemas.microsoft.com/office/powerpoint/2010/main" val="280869368"/>
              </p:ext>
            </p:extLst>
          </p:nvPr>
        </p:nvGraphicFramePr>
        <p:xfrm>
          <a:off x="627500" y="1102850"/>
          <a:ext cx="7969400" cy="5562879"/>
        </p:xfrm>
        <a:graphic>
          <a:graphicData uri="http://schemas.openxmlformats.org/drawingml/2006/table">
            <a:tbl>
              <a:tblPr>
                <a:noFill/>
                <a:tableStyleId>{75F231F5-22F9-4263-9CA5-9417D8500A79}</a:tableStyleId>
              </a:tblPr>
              <a:tblGrid>
                <a:gridCol w="4387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219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515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218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685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668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1590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ที่</a:t>
                      </a:r>
                      <a:endParaRPr sz="11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โครงการ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เบิกได้%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0" marT="19050" marB="19050" anchor="b">
                    <a:lnL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พัฒนาหมู่บ้านเศรษฐกิจพอเพียง (โคก หนอง นา โมเดล)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343,600.00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343,600.00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เพิ่มศักยภาพคณะกรรมการเครือข่ายกองทุนแม่ของแผ่นดินระดับอำเภอ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สร้างและพัฒนาสัมมาชีพชุมชนในระดับหมู่บ้าน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350,000.00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250,000.00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71.43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100,000.00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สัมมนาการเรียนรู้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40,500.00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40,500.00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จัดทำแผนพัฒนาวิถีชีวิตเศรษฐกิจพอเพียง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40,500.00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39,900.00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98.52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14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เสริมสร้างจริยธรรมข้าราชการกรมการพัฒนาชุมชน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5,000.00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5,000.00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14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สร้างและพัฒนากลไกขับเคลื่อนการพัฒนาเศรษฐกิจฐานราก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ประชุมกลไกขับเคลื่อนการพัฒนาเศรษฐกิจฐานรากระดับจังหวัด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15,200.00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9,100.00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59.87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6,100.00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เพิ่มศักยภาพคณะกรรมการศูนย์เรียนรู้กองทุนแม่ของแผ่นดินระดับจังหวัด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13,300.00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4,650.00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34.96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8,650.00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ส่งเสริมนักการตลาดรุ่นใหม่ (OTOP)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154,838.70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124,838.70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80.62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30,000.00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การพัฒนาศักยภาพเครือข่ายองค์ความรู้ KBO จังหวัด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140,000.00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125,000.00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89.29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15,000.00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514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11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พัฒนาผลิตภัณฑ์ OTOP โดยเครือข่ายองค์ความรู้ KBO จังหวัด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800,000.00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/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800,000.00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280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12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การขับเคลื่อนกิจกรรมพัฒนาวิถีชีวิตเศรษฐกิจพอเพียงระดับหมู่บ้าน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15,000.00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15,000.00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514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13</a:t>
                      </a:r>
                      <a:endParaRPr sz="9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66FF3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ประชุมเชิงปฏิบัติการค้นหาผู้จัดโปรแกรมท่องเที่ยวเชิงสร้างสรรค์ (Champ)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ผลิตภัณฑ์เด่นและการทดสอบโปรแกรมท่องเที่ยวเชิงสร้างสรรค์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66FF3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36,000.00</a:t>
                      </a:r>
                      <a:endParaRPr sz="10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66FF3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36,000.00</a:t>
                      </a:r>
                      <a:endParaRPr sz="10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66FF3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0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66FF3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0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66FF3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14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CDD Young Designer Contest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19,550.00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19,550.00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15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การจัดงาน OTOP City 2020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5,160.00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5,160.00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514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</a:t>
                      </a:r>
                      <a:endParaRPr sz="9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66FF3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ยังไม่ได้จัดสรร (พัฒนาผู้ประกอบการ OTOP)</a:t>
                      </a:r>
                      <a:endParaRPr sz="9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66FF3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250,000.00</a:t>
                      </a:r>
                      <a:endParaRPr sz="10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66FF3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dirty="0"/>
                        <a:t>250,000.00</a:t>
                      </a:r>
                      <a:endParaRPr sz="1000" dirty="0"/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66FF3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0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66FF3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0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66FF3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426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17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66FF3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ประกวดหมู่บ้านสารสนเทศเพื่อพัฒนาเศรษฐกิจชุมชนและพัฒนาคุณภาพชีวิต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66FF3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6,050.00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66FF3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6,050.00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66FF3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66FF3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0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66FF3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18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การจัดทำสารสนเทศตำบลต้นแบบเพื่อพัฒนาคุณภาพชีวิต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17,700.00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12,700.00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71.75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5,000.00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3714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19</a:t>
                      </a:r>
                      <a:endParaRPr sz="9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66FF3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ประชุมเชิงปฏิบัติการสร้างความรู้ความเข้าใจเครือข่าย</a:t>
                      </a:r>
                      <a:endParaRPr sz="9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คณะกรรมการบริหารศูนย์ประสานงานองค์การชุมชนระดับจังหวัด (ศอช.จ.)</a:t>
                      </a:r>
                      <a:endParaRPr sz="9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66FF3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20,400.00</a:t>
                      </a:r>
                      <a:endParaRPr sz="10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66FF3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20,400.00</a:t>
                      </a:r>
                      <a:endParaRPr sz="10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66FF3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0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66FF3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000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66FF3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710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20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8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ประชุมเชิงปกิบัติการดำเนินงานตามมาตรการปรับปรุงประสิทธิภาพในการปฏิบัติราชการ</a:t>
                      </a:r>
                      <a:endParaRPr sz="8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6,720.00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5,320.00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79.17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1,400.00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21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เสริมสร้างและพัฒนาผู้นำการเปลี่ยนแปลง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107,600.00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101,100.00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93.96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6,500.00</a:t>
                      </a:r>
                      <a:endParaRPr sz="10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300"/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/>
                        <a:t>รวม</a:t>
                      </a:r>
                      <a:endParaRPr sz="1000"/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2,403,318.70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1,086,468.70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45.21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1,316,850.00</a:t>
                      </a:r>
                      <a:endParaRPr sz="10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</a:tbl>
          </a:graphicData>
        </a:graphic>
      </p:graphicFrame>
      <p:pic>
        <p:nvPicPr>
          <p:cNvPr id="201" name="Google Shape;201;p22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10" name="Google Shape;285;p28"/>
          <p:cNvSpPr txBox="1">
            <a:spLocks/>
          </p:cNvSpPr>
          <p:nvPr/>
        </p:nvSpPr>
        <p:spPr>
          <a:xfrm>
            <a:off x="1168650" y="175340"/>
            <a:ext cx="6495118" cy="43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th-TH" sz="2200" b="1" dirty="0" smtClean="0">
                <a:solidFill>
                  <a:srgbClr val="FF00FF"/>
                </a:solidFill>
                <a:effectLst>
                  <a:glow rad="241300">
                    <a:schemeClr val="bg1"/>
                  </a:glow>
                </a:effectLst>
              </a:rPr>
              <a:t>ระบบแจ้งเตือนการเบิกจ่ายงบประมาณ พ.ศ. 2564</a:t>
            </a:r>
            <a:endParaRPr lang="th-TH" sz="2200" b="1" dirty="0">
              <a:solidFill>
                <a:srgbClr val="FF00FF"/>
              </a:solidFill>
              <a:effectLst>
                <a:glow rad="241300">
                  <a:schemeClr val="bg1"/>
                </a:glow>
              </a:effectLst>
              <a:latin typeface="Chakra Petch"/>
              <a:ea typeface="Chakra Petch"/>
              <a:cs typeface="Chakra Petch"/>
              <a:sym typeface="Chakra Petch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  <p:sndAc>
          <p:stSnd>
            <p:snd r:embed="rId3" name="arrow.wav"/>
          </p:stSnd>
        </p:sndAc>
      </p:transition>
    </mc:Choice>
    <mc:Fallback>
      <p:transition spd="slow">
        <p:dissolve/>
        <p:sndAc>
          <p:stSnd>
            <p:snd r:embed="rId3" name="arrow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23"/>
          <p:cNvSpPr txBox="1">
            <a:spLocks noGrp="1"/>
          </p:cNvSpPr>
          <p:nvPr>
            <p:ph type="subTitle" idx="1"/>
          </p:nvPr>
        </p:nvSpPr>
        <p:spPr>
          <a:xfrm>
            <a:off x="0" y="1417625"/>
            <a:ext cx="9144000" cy="8643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/>
              <a:t>     </a:t>
            </a:r>
            <a:r>
              <a:rPr lang="th" sz="2200" b="1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ไตรมาส 2</a:t>
            </a:r>
            <a:endParaRPr sz="2200" b="1">
              <a:solidFill>
                <a:schemeClr val="dk1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400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     โครงการพัฒนาหมู่บ้านเศรษฐกิจพอเพียง (โคก หนอง นา โมเดล)</a:t>
            </a:r>
            <a:endParaRPr sz="2400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207" name="Google Shape;207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092375" y="177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208" name="Google Shape;208;p23"/>
          <p:cNvSpPr txBox="1">
            <a:spLocks noGrp="1"/>
          </p:cNvSpPr>
          <p:nvPr>
            <p:ph type="ctrTitle"/>
          </p:nvPr>
        </p:nvSpPr>
        <p:spPr>
          <a:xfrm>
            <a:off x="1144143" y="445010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209" name="Google Shape;209;p23"/>
          <p:cNvSpPr txBox="1"/>
          <p:nvPr/>
        </p:nvSpPr>
        <p:spPr>
          <a:xfrm>
            <a:off x="4713925" y="740672"/>
            <a:ext cx="30633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ข้อมูล ณ วันที่ 26  มี.ค. 2564</a:t>
            </a:r>
            <a:endParaRPr sz="1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pic>
        <p:nvPicPr>
          <p:cNvPr id="211" name="Google Shape;211;p23" title="แผนภูมิ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70450" y="2607350"/>
            <a:ext cx="3631801" cy="2518725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76000"/>
              </a:srgbClr>
            </a:outerShdw>
          </a:effectLst>
        </p:spPr>
      </p:pic>
      <p:sp>
        <p:nvSpPr>
          <p:cNvPr id="212" name="Google Shape;212;p23"/>
          <p:cNvSpPr/>
          <p:nvPr/>
        </p:nvSpPr>
        <p:spPr>
          <a:xfrm>
            <a:off x="4645725" y="6220375"/>
            <a:ext cx="4146746" cy="328625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graphicFrame>
        <p:nvGraphicFramePr>
          <p:cNvPr id="213" name="Google Shape;213;p23"/>
          <p:cNvGraphicFramePr/>
          <p:nvPr/>
        </p:nvGraphicFramePr>
        <p:xfrm>
          <a:off x="4219413" y="2607350"/>
          <a:ext cx="4588700" cy="2518725"/>
        </p:xfrm>
        <a:graphic>
          <a:graphicData uri="http://schemas.openxmlformats.org/drawingml/2006/table">
            <a:tbl>
              <a:tblPr>
                <a:noFill/>
                <a:tableStyleId>{75F231F5-22F9-4263-9CA5-9417D8500A79}</a:tableStyleId>
              </a:tblPr>
              <a:tblGrid>
                <a:gridCol w="1210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955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767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139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924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464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หน่วยงาน</a:t>
                      </a:r>
                      <a:endParaRPr sz="16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%เบิก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5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30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90,400.00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90,400.00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30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45,200.00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45,200.00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30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208,000.00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208,000.00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930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7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7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343,600.00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343,600.00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14" name="Google Shape;214;p23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215" name="Google Shape;215;p23"/>
          <p:cNvPicPr preferRelativeResize="0"/>
          <p:nvPr/>
        </p:nvPicPr>
        <p:blipFill rotWithShape="1">
          <a:blip r:embed="rId6">
            <a:alphaModFix/>
          </a:blip>
          <a:srcRect l="16519" r="16925"/>
          <a:stretch/>
        </p:blipFill>
        <p:spPr>
          <a:xfrm rot="10800000" flipH="1">
            <a:off x="179400" y="141175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216" name="Google Shape;216;p23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1344300" y="716072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14" name="Google Shape;285;p28"/>
          <p:cNvSpPr txBox="1">
            <a:spLocks/>
          </p:cNvSpPr>
          <p:nvPr/>
        </p:nvSpPr>
        <p:spPr>
          <a:xfrm>
            <a:off x="1168650" y="263828"/>
            <a:ext cx="6495118" cy="43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th-TH" sz="2200" b="1" dirty="0" smtClean="0">
                <a:solidFill>
                  <a:srgbClr val="FF00FF"/>
                </a:solidFill>
                <a:effectLst>
                  <a:glow rad="241300">
                    <a:schemeClr val="bg1"/>
                  </a:glow>
                </a:effectLst>
              </a:rPr>
              <a:t>ระบบแจ้งเตือนการเบิกจ่ายงบประมาณ พ.ศ. 2564</a:t>
            </a:r>
            <a:endParaRPr lang="th-TH" sz="2200" b="1" dirty="0">
              <a:solidFill>
                <a:srgbClr val="FF00FF"/>
              </a:solidFill>
              <a:effectLst>
                <a:glow rad="241300">
                  <a:schemeClr val="bg1"/>
                </a:glow>
              </a:effectLst>
              <a:latin typeface="Chakra Petch"/>
              <a:ea typeface="Chakra Petch"/>
              <a:cs typeface="Chakra Petch"/>
              <a:sym typeface="Chakra Petch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  <p:sndAc>
          <p:stSnd>
            <p:snd r:embed="rId3" name="arrow.wav"/>
          </p:stSnd>
        </p:sndAc>
      </p:transition>
    </mc:Choice>
    <mc:Fallback>
      <p:transition spd="slow">
        <p:dissolve/>
        <p:sndAc>
          <p:stSnd>
            <p:snd r:embed="rId3" name="arrow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24"/>
          <p:cNvSpPr txBox="1">
            <a:spLocks noGrp="1"/>
          </p:cNvSpPr>
          <p:nvPr>
            <p:ph type="subTitle" idx="1"/>
          </p:nvPr>
        </p:nvSpPr>
        <p:spPr>
          <a:xfrm>
            <a:off x="0" y="1417625"/>
            <a:ext cx="9144000" cy="8643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2200"/>
              <a:t>   </a:t>
            </a:r>
            <a:r>
              <a:rPr lang="th" sz="2200">
                <a:solidFill>
                  <a:srgbClr val="000000"/>
                </a:solidFill>
              </a:rPr>
              <a:t> </a:t>
            </a:r>
            <a:r>
              <a:rPr lang="th" sz="2200" b="1">
                <a:solidFill>
                  <a:srgbClr val="000000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ไตรมาส 2</a:t>
            </a:r>
            <a:endParaRPr sz="2200">
              <a:solidFill>
                <a:srgbClr val="000000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latin typeface="Sarabun"/>
                <a:ea typeface="Sarabun"/>
                <a:cs typeface="Sarabun"/>
                <a:sym typeface="Sarabun"/>
              </a:rPr>
              <a:t>    </a:t>
            </a:r>
            <a:r>
              <a:rPr lang="th" sz="2200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โครงการเพิ่มประสิทธิภาพเครือข่ายกองทุนแม่ของแผ่นดินระดับอำเภอ</a:t>
            </a:r>
            <a:endParaRPr sz="2200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400">
                <a:solidFill>
                  <a:srgbClr val="0000FF"/>
                </a:solidFill>
              </a:rPr>
              <a:t>   </a:t>
            </a:r>
            <a:endParaRPr sz="2400">
              <a:solidFill>
                <a:srgbClr val="0000FF"/>
              </a:solidFill>
            </a:endParaRPr>
          </a:p>
        </p:txBody>
      </p:sp>
      <p:pic>
        <p:nvPicPr>
          <p:cNvPr id="222" name="Google Shape;222;p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98632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223" name="Google Shape;223;p24"/>
          <p:cNvSpPr txBox="1">
            <a:spLocks noGrp="1"/>
          </p:cNvSpPr>
          <p:nvPr>
            <p:ph type="ctrTitle"/>
          </p:nvPr>
        </p:nvSpPr>
        <p:spPr>
          <a:xfrm>
            <a:off x="1144143" y="445010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224" name="Google Shape;224;p24"/>
          <p:cNvSpPr txBox="1"/>
          <p:nvPr/>
        </p:nvSpPr>
        <p:spPr>
          <a:xfrm>
            <a:off x="4713925" y="740672"/>
            <a:ext cx="31716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ข้อมูล ณ วันที่ 26  มี.ค. 2564</a:t>
            </a:r>
            <a:endParaRPr sz="1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</p:txBody>
      </p:sp>
      <p:graphicFrame>
        <p:nvGraphicFramePr>
          <p:cNvPr id="226" name="Google Shape;226;p24"/>
          <p:cNvGraphicFramePr/>
          <p:nvPr/>
        </p:nvGraphicFramePr>
        <p:xfrm>
          <a:off x="4351075" y="2591950"/>
          <a:ext cx="4334375" cy="2708475"/>
        </p:xfrm>
        <a:graphic>
          <a:graphicData uri="http://schemas.openxmlformats.org/drawingml/2006/table">
            <a:tbl>
              <a:tblPr>
                <a:noFill/>
                <a:tableStyleId>{75F231F5-22F9-4263-9CA5-9417D8500A79}</a:tableStyleId>
              </a:tblPr>
              <a:tblGrid>
                <a:gridCol w="11719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70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4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411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863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448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หน่วยงาน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% เบิก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59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5,400.00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5,400.00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59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5,400.00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5,400.00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59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5,400.00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5,400.00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1590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27" name="Google Shape;227;p24"/>
          <p:cNvSpPr/>
          <p:nvPr/>
        </p:nvSpPr>
        <p:spPr>
          <a:xfrm>
            <a:off x="4668926" y="6334850"/>
            <a:ext cx="4016515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pic>
        <p:nvPicPr>
          <p:cNvPr id="228" name="Google Shape;228;p24" title="แผนภูมิ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75800" y="2591950"/>
            <a:ext cx="3813451" cy="2708475"/>
          </a:xfrm>
          <a:prstGeom prst="rect">
            <a:avLst/>
          </a:prstGeom>
          <a:noFill/>
          <a:ln>
            <a:noFill/>
          </a:ln>
        </p:spPr>
      </p:pic>
      <p:sp>
        <p:nvSpPr>
          <p:cNvPr id="229" name="Google Shape;229;p24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230" name="Google Shape;230;p24"/>
          <p:cNvPicPr preferRelativeResize="0"/>
          <p:nvPr/>
        </p:nvPicPr>
        <p:blipFill rotWithShape="1">
          <a:blip r:embed="rId6">
            <a:alphaModFix/>
          </a:blip>
          <a:srcRect l="16519" r="16925"/>
          <a:stretch/>
        </p:blipFill>
        <p:spPr>
          <a:xfrm flipH="1">
            <a:off x="179400" y="141175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231" name="Google Shape;231;p24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1344300" y="716072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14" name="Google Shape;285;p28"/>
          <p:cNvSpPr txBox="1">
            <a:spLocks/>
          </p:cNvSpPr>
          <p:nvPr/>
        </p:nvSpPr>
        <p:spPr>
          <a:xfrm>
            <a:off x="1168650" y="263828"/>
            <a:ext cx="6495118" cy="43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th-TH" sz="2200" b="1" dirty="0" smtClean="0">
                <a:solidFill>
                  <a:srgbClr val="FF00FF"/>
                </a:solidFill>
                <a:effectLst>
                  <a:glow rad="241300">
                    <a:schemeClr val="bg1"/>
                  </a:glow>
                </a:effectLst>
              </a:rPr>
              <a:t>ระบบแจ้งเตือนการเบิกจ่ายงบประมาณ พ.ศ. 2564</a:t>
            </a:r>
            <a:endParaRPr lang="th-TH" sz="2200" b="1" dirty="0">
              <a:solidFill>
                <a:srgbClr val="FF00FF"/>
              </a:solidFill>
              <a:effectLst>
                <a:glow rad="241300">
                  <a:schemeClr val="bg1"/>
                </a:glow>
              </a:effectLst>
              <a:latin typeface="Chakra Petch"/>
              <a:ea typeface="Chakra Petch"/>
              <a:cs typeface="Chakra Petch"/>
              <a:sym typeface="Chakra Petch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  <p:sndAc>
          <p:stSnd>
            <p:snd r:embed="rId3" name="arrow.wav"/>
          </p:stSnd>
        </p:sndAc>
      </p:transition>
    </mc:Choice>
    <mc:Fallback>
      <p:transition spd="slow">
        <p:dissolve/>
        <p:sndAc>
          <p:stSnd>
            <p:snd r:embed="rId3" name="arrow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25"/>
          <p:cNvSpPr txBox="1">
            <a:spLocks noGrp="1"/>
          </p:cNvSpPr>
          <p:nvPr>
            <p:ph type="subTitle" idx="1"/>
          </p:nvPr>
        </p:nvSpPr>
        <p:spPr>
          <a:xfrm>
            <a:off x="0" y="1341425"/>
            <a:ext cx="9144000" cy="8643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latin typeface="Sarabun"/>
                <a:ea typeface="Sarabun"/>
                <a:cs typeface="Sarabun"/>
                <a:sym typeface="Sarabun"/>
              </a:rPr>
              <a:t>     </a:t>
            </a:r>
            <a:r>
              <a:rPr lang="th" sz="2200" b="1">
                <a:solidFill>
                  <a:srgbClr val="000000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ไตรมาส 2</a:t>
            </a:r>
            <a:endParaRPr sz="2200">
              <a:solidFill>
                <a:srgbClr val="000000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latin typeface="Sarabun"/>
                <a:ea typeface="Sarabun"/>
                <a:cs typeface="Sarabun"/>
                <a:sym typeface="Sarabun"/>
              </a:rPr>
              <a:t>     </a:t>
            </a:r>
            <a:r>
              <a:rPr lang="th" sz="2200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โครงการสร้างและพัฒนาสัมมาชีพชุมชนในระดับหมู่บ้าน</a:t>
            </a:r>
            <a:endParaRPr sz="2200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400">
                <a:solidFill>
                  <a:srgbClr val="0000FF"/>
                </a:solidFill>
              </a:rPr>
              <a:t>   </a:t>
            </a:r>
            <a:endParaRPr sz="2400">
              <a:solidFill>
                <a:srgbClr val="0000FF"/>
              </a:solidFill>
            </a:endParaRPr>
          </a:p>
        </p:txBody>
      </p:sp>
      <p:pic>
        <p:nvPicPr>
          <p:cNvPr id="237" name="Google Shape;237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949825" y="160125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238" name="Google Shape;238;p25"/>
          <p:cNvSpPr txBox="1">
            <a:spLocks noGrp="1"/>
          </p:cNvSpPr>
          <p:nvPr>
            <p:ph type="ctrTitle"/>
          </p:nvPr>
        </p:nvSpPr>
        <p:spPr>
          <a:xfrm>
            <a:off x="1203135" y="341774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239" name="Google Shape;239;p25"/>
          <p:cNvSpPr txBox="1"/>
          <p:nvPr/>
        </p:nvSpPr>
        <p:spPr>
          <a:xfrm>
            <a:off x="4772917" y="637436"/>
            <a:ext cx="30423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ข้อมูล ณ วันที่ 26  มี.ค. 2564</a:t>
            </a:r>
            <a:endParaRPr sz="1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</p:txBody>
      </p:sp>
      <p:graphicFrame>
        <p:nvGraphicFramePr>
          <p:cNvPr id="241" name="Google Shape;241;p25"/>
          <p:cNvGraphicFramePr/>
          <p:nvPr/>
        </p:nvGraphicFramePr>
        <p:xfrm>
          <a:off x="4346700" y="2732750"/>
          <a:ext cx="4477625" cy="2654875"/>
        </p:xfrm>
        <a:graphic>
          <a:graphicData uri="http://schemas.openxmlformats.org/drawingml/2006/table">
            <a:tbl>
              <a:tblPr>
                <a:noFill/>
                <a:tableStyleId>{75F231F5-22F9-4263-9CA5-9417D8500A79}</a:tableStyleId>
              </a:tblPr>
              <a:tblGrid>
                <a:gridCol w="1149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2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174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402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449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309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หน่วยงาน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เบิกได้ %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09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2F17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150,000.00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2F17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150,000.00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2F17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2F17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2F17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09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100,000.00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28,600.00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28.60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71,400.00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09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100,000.00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71,400.00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71.40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28,600.00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309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350,000.00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250,000.00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71.43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242" name="Google Shape;242;p25" title="แผนภูมิ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96900" y="2732750"/>
            <a:ext cx="3812676" cy="2654874"/>
          </a:xfrm>
          <a:prstGeom prst="rect">
            <a:avLst/>
          </a:prstGeom>
          <a:noFill/>
          <a:ln>
            <a:noFill/>
          </a:ln>
          <a:effectLst>
            <a:outerShdw blurRad="400050" dist="19050" dir="5400000" algn="bl" rotWithShape="0">
              <a:srgbClr val="0000FF">
                <a:alpha val="50000"/>
              </a:srgbClr>
            </a:outerShdw>
          </a:effectLst>
        </p:spPr>
      </p:pic>
      <p:sp>
        <p:nvSpPr>
          <p:cNvPr id="243" name="Google Shape;243;p25"/>
          <p:cNvSpPr/>
          <p:nvPr/>
        </p:nvSpPr>
        <p:spPr>
          <a:xfrm>
            <a:off x="4713925" y="6218113"/>
            <a:ext cx="4078546" cy="301725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sp>
        <p:nvSpPr>
          <p:cNvPr id="244" name="Google Shape;244;p25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245" name="Google Shape;245;p25"/>
          <p:cNvPicPr preferRelativeResize="0"/>
          <p:nvPr/>
        </p:nvPicPr>
        <p:blipFill rotWithShape="1">
          <a:blip r:embed="rId6">
            <a:alphaModFix/>
          </a:blip>
          <a:srcRect l="16519" r="16925"/>
          <a:stretch/>
        </p:blipFill>
        <p:spPr>
          <a:xfrm flipH="1">
            <a:off x="296900" y="230750"/>
            <a:ext cx="741000" cy="8799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246" name="Google Shape;246;p25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1403292" y="612836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13" name="Google Shape;285;p28"/>
          <p:cNvSpPr txBox="1">
            <a:spLocks/>
          </p:cNvSpPr>
          <p:nvPr/>
        </p:nvSpPr>
        <p:spPr>
          <a:xfrm>
            <a:off x="1203135" y="230750"/>
            <a:ext cx="6495118" cy="43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th-TH" sz="2200" b="1" dirty="0" smtClean="0">
                <a:solidFill>
                  <a:srgbClr val="FF00FF"/>
                </a:solidFill>
                <a:effectLst>
                  <a:glow rad="241300">
                    <a:schemeClr val="bg1"/>
                  </a:glow>
                </a:effectLst>
              </a:rPr>
              <a:t>ระบบแจ้งเตือนการเบิกจ่ายงบประมาณ พ.ศ. 2564</a:t>
            </a:r>
            <a:endParaRPr lang="th-TH" sz="2200" b="1" dirty="0">
              <a:solidFill>
                <a:srgbClr val="FF00FF"/>
              </a:solidFill>
              <a:effectLst>
                <a:glow rad="241300">
                  <a:schemeClr val="bg1"/>
                </a:glow>
              </a:effectLst>
              <a:latin typeface="Chakra Petch"/>
              <a:ea typeface="Chakra Petch"/>
              <a:cs typeface="Chakra Petch"/>
              <a:sym typeface="Chakra Petch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  <p:sndAc>
          <p:stSnd>
            <p:snd r:embed="rId3" name="arrow.wav"/>
          </p:stSnd>
        </p:sndAc>
      </p:transition>
    </mc:Choice>
    <mc:Fallback>
      <p:transition spd="slow">
        <p:dissolve/>
        <p:sndAc>
          <p:stSnd>
            <p:snd r:embed="rId3" name="arrow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26"/>
          <p:cNvSpPr txBox="1">
            <a:spLocks noGrp="1"/>
          </p:cNvSpPr>
          <p:nvPr>
            <p:ph type="subTitle" idx="1"/>
          </p:nvPr>
        </p:nvSpPr>
        <p:spPr>
          <a:xfrm>
            <a:off x="0" y="1265225"/>
            <a:ext cx="9144000" cy="8643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dirty="0"/>
              <a:t>    </a:t>
            </a:r>
            <a:r>
              <a:rPr lang="th" sz="2200" b="1" dirty="0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ไตรมาส 2</a:t>
            </a:r>
            <a:endParaRPr sz="2200" dirty="0">
              <a:solidFill>
                <a:schemeClr val="dk1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dirty="0">
                <a:latin typeface="Sarabun"/>
                <a:ea typeface="Sarabun"/>
                <a:cs typeface="Sarabun"/>
                <a:sym typeface="Sarabun"/>
              </a:rPr>
              <a:t>     </a:t>
            </a:r>
            <a:r>
              <a:rPr lang="th" sz="2200" dirty="0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โครงการสัมมนาการเรียนรู้</a:t>
            </a:r>
            <a:endParaRPr sz="2200" dirty="0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400" dirty="0">
                <a:solidFill>
                  <a:srgbClr val="0000FF"/>
                </a:solidFill>
              </a:rPr>
              <a:t>   </a:t>
            </a:r>
            <a:endParaRPr sz="2400" dirty="0">
              <a:solidFill>
                <a:srgbClr val="0000FF"/>
              </a:solidFill>
            </a:endParaRPr>
          </a:p>
        </p:txBody>
      </p:sp>
      <p:pic>
        <p:nvPicPr>
          <p:cNvPr id="252" name="Google Shape;252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968650" y="21905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253" name="Google Shape;253;p26"/>
          <p:cNvSpPr txBox="1">
            <a:spLocks noGrp="1"/>
          </p:cNvSpPr>
          <p:nvPr>
            <p:ph type="ctrTitle"/>
          </p:nvPr>
        </p:nvSpPr>
        <p:spPr>
          <a:xfrm>
            <a:off x="1144143" y="38601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254" name="Google Shape;254;p26"/>
          <p:cNvSpPr txBox="1"/>
          <p:nvPr/>
        </p:nvSpPr>
        <p:spPr>
          <a:xfrm>
            <a:off x="4713925" y="681680"/>
            <a:ext cx="30753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ข้อมูล ณ วันที่ 26  มี.ค. 2564</a:t>
            </a:r>
            <a:endParaRPr sz="1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graphicFrame>
        <p:nvGraphicFramePr>
          <p:cNvPr id="256" name="Google Shape;256;p26"/>
          <p:cNvGraphicFramePr/>
          <p:nvPr/>
        </p:nvGraphicFramePr>
        <p:xfrm>
          <a:off x="4175625" y="2444275"/>
          <a:ext cx="4718250" cy="2883150"/>
        </p:xfrm>
        <a:graphic>
          <a:graphicData uri="http://schemas.openxmlformats.org/drawingml/2006/table">
            <a:tbl>
              <a:tblPr>
                <a:noFill/>
                <a:tableStyleId>{75F231F5-22F9-4263-9CA5-9417D8500A79}</a:tableStyleId>
              </a:tblPr>
              <a:tblGrid>
                <a:gridCol w="12450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97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585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64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531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201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หน่วยงาน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%เบิก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64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99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64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201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40,500.00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40,500.00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257" name="Google Shape;257;p26" title="แผนภูมิ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71100" y="2444300"/>
            <a:ext cx="3631799" cy="2907225"/>
          </a:xfrm>
          <a:prstGeom prst="rect">
            <a:avLst/>
          </a:prstGeom>
          <a:noFill/>
          <a:ln>
            <a:noFill/>
          </a:ln>
          <a:effectLst>
            <a:outerShdw blurRad="542925" dist="19050" dir="5400000" algn="bl" rotWithShape="0">
              <a:srgbClr val="0000FF">
                <a:alpha val="60000"/>
              </a:srgbClr>
            </a:outerShdw>
          </a:effectLst>
        </p:spPr>
      </p:pic>
      <p:sp>
        <p:nvSpPr>
          <p:cNvPr id="258" name="Google Shape;258;p26"/>
          <p:cNvSpPr/>
          <p:nvPr/>
        </p:nvSpPr>
        <p:spPr>
          <a:xfrm>
            <a:off x="4775951" y="6241262"/>
            <a:ext cx="4016515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sp>
        <p:nvSpPr>
          <p:cNvPr id="259" name="Google Shape;259;p26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260" name="Google Shape;260;p26"/>
          <p:cNvPicPr preferRelativeResize="0"/>
          <p:nvPr/>
        </p:nvPicPr>
        <p:blipFill rotWithShape="1">
          <a:blip r:embed="rId6">
            <a:alphaModFix/>
          </a:blip>
          <a:srcRect l="16519" r="16925"/>
          <a:stretch/>
        </p:blipFill>
        <p:spPr>
          <a:xfrm flipH="1">
            <a:off x="314275" y="219050"/>
            <a:ext cx="728700" cy="8655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261" name="Google Shape;261;p26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1344300" y="65708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15" name="Google Shape;285;p28"/>
          <p:cNvSpPr txBox="1">
            <a:spLocks/>
          </p:cNvSpPr>
          <p:nvPr/>
        </p:nvSpPr>
        <p:spPr>
          <a:xfrm>
            <a:off x="1168650" y="263828"/>
            <a:ext cx="6495118" cy="43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th-TH" sz="2200" b="1" dirty="0" smtClean="0">
                <a:solidFill>
                  <a:srgbClr val="FF00FF"/>
                </a:solidFill>
                <a:effectLst>
                  <a:glow rad="241300">
                    <a:schemeClr val="bg1"/>
                  </a:glow>
                </a:effectLst>
              </a:rPr>
              <a:t>ระบบแจ้งเตือนการเบิกจ่ายงบประมาณ พ.ศ. 2564</a:t>
            </a:r>
            <a:endParaRPr lang="th-TH" sz="2200" b="1" dirty="0">
              <a:solidFill>
                <a:srgbClr val="FF00FF"/>
              </a:solidFill>
              <a:effectLst>
                <a:glow rad="241300">
                  <a:schemeClr val="bg1"/>
                </a:glow>
              </a:effectLst>
              <a:latin typeface="Chakra Petch"/>
              <a:ea typeface="Chakra Petch"/>
              <a:cs typeface="Chakra Petch"/>
              <a:sym typeface="Chakra Petch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  <p:sndAc>
          <p:stSnd>
            <p:snd r:embed="rId3" name="arrow.wav"/>
          </p:stSnd>
        </p:sndAc>
      </p:transition>
    </mc:Choice>
    <mc:Fallback>
      <p:transition spd="slow">
        <p:dissolve/>
        <p:sndAc>
          <p:stSnd>
            <p:snd r:embed="rId3" name="arrow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27"/>
          <p:cNvSpPr txBox="1">
            <a:spLocks noGrp="1"/>
          </p:cNvSpPr>
          <p:nvPr>
            <p:ph type="subTitle" idx="1"/>
          </p:nvPr>
        </p:nvSpPr>
        <p:spPr>
          <a:xfrm>
            <a:off x="0" y="1265225"/>
            <a:ext cx="9144000" cy="8643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dirty="0"/>
              <a:t>    </a:t>
            </a:r>
            <a:r>
              <a:rPr lang="th" sz="2200" b="1" dirty="0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ไตรมาส 2</a:t>
            </a:r>
            <a:endParaRPr sz="2200" dirty="0">
              <a:solidFill>
                <a:schemeClr val="dk1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dirty="0">
                <a:latin typeface="Sarabun"/>
                <a:ea typeface="Sarabun"/>
                <a:cs typeface="Sarabun"/>
                <a:sym typeface="Sarabun"/>
              </a:rPr>
              <a:t>     </a:t>
            </a:r>
            <a:r>
              <a:rPr lang="th" sz="2200" dirty="0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โครงการจัดทำแผนพัฒนาวิถีชีวิตเศรษฐกิจพอเพียง</a:t>
            </a:r>
            <a:endParaRPr sz="2200" dirty="0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400" dirty="0">
                <a:solidFill>
                  <a:srgbClr val="0000FF"/>
                </a:solidFill>
              </a:rPr>
              <a:t>   </a:t>
            </a:r>
            <a:endParaRPr sz="2400" dirty="0">
              <a:solidFill>
                <a:srgbClr val="0000FF"/>
              </a:solidFill>
            </a:endParaRPr>
          </a:p>
        </p:txBody>
      </p:sp>
      <p:pic>
        <p:nvPicPr>
          <p:cNvPr id="267" name="Google Shape;267;p2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98632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268" name="Google Shape;268;p27"/>
          <p:cNvSpPr txBox="1">
            <a:spLocks noGrp="1"/>
          </p:cNvSpPr>
          <p:nvPr>
            <p:ph type="ctrTitle"/>
          </p:nvPr>
        </p:nvSpPr>
        <p:spPr>
          <a:xfrm>
            <a:off x="1144143" y="415514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269" name="Google Shape;269;p27"/>
          <p:cNvSpPr txBox="1"/>
          <p:nvPr/>
        </p:nvSpPr>
        <p:spPr>
          <a:xfrm>
            <a:off x="4713925" y="711176"/>
            <a:ext cx="30978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ข้อมูล ณ วันที่ 26  มี.ค. 2564</a:t>
            </a:r>
            <a:endParaRPr sz="1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pic>
        <p:nvPicPr>
          <p:cNvPr id="271" name="Google Shape;271;p27" title="แผนภูมิ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39425" y="2662925"/>
            <a:ext cx="3631801" cy="2678499"/>
          </a:xfrm>
          <a:prstGeom prst="rect">
            <a:avLst/>
          </a:prstGeom>
          <a:noFill/>
          <a:ln>
            <a:noFill/>
          </a:ln>
          <a:effectLst>
            <a:outerShdw blurRad="528638" dist="19050" dir="5400000" algn="bl" rotWithShape="0">
              <a:srgbClr val="0000FF">
                <a:alpha val="50000"/>
              </a:srgbClr>
            </a:outerShdw>
          </a:effectLst>
        </p:spPr>
      </p:pic>
      <p:graphicFrame>
        <p:nvGraphicFramePr>
          <p:cNvPr id="272" name="Google Shape;272;p27"/>
          <p:cNvGraphicFramePr/>
          <p:nvPr/>
        </p:nvGraphicFramePr>
        <p:xfrm>
          <a:off x="4083950" y="2662900"/>
          <a:ext cx="4621275" cy="2678550"/>
        </p:xfrm>
        <a:graphic>
          <a:graphicData uri="http://schemas.openxmlformats.org/drawingml/2006/table">
            <a:tbl>
              <a:tblPr>
                <a:noFill/>
                <a:tableStyleId>{75F231F5-22F9-4263-9CA5-9417D8500A79}</a:tableStyleId>
              </a:tblPr>
              <a:tblGrid>
                <a:gridCol w="1265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357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908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358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936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890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หน่วยงาน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เบิกได้%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23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</a:t>
                      </a: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23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8,100.00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7,500.00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92.59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223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223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40,500.00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39,900.00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98.52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600.00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73" name="Google Shape;273;p27"/>
          <p:cNvSpPr/>
          <p:nvPr/>
        </p:nvSpPr>
        <p:spPr>
          <a:xfrm>
            <a:off x="4508025" y="6266274"/>
            <a:ext cx="4112243" cy="28547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sp>
        <p:nvSpPr>
          <p:cNvPr id="274" name="Google Shape;274;p27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275" name="Google Shape;275;p27"/>
          <p:cNvPicPr preferRelativeResize="0"/>
          <p:nvPr/>
        </p:nvPicPr>
        <p:blipFill rotWithShape="1">
          <a:blip r:embed="rId6">
            <a:alphaModFix/>
          </a:blip>
          <a:srcRect l="16519" r="16925"/>
          <a:stretch/>
        </p:blipFill>
        <p:spPr>
          <a:xfrm flipH="1">
            <a:off x="294300" y="243950"/>
            <a:ext cx="718500" cy="8535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276" name="Google Shape;276;p27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1344300" y="686576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14" name="Google Shape;285;p28"/>
          <p:cNvSpPr txBox="1">
            <a:spLocks/>
          </p:cNvSpPr>
          <p:nvPr/>
        </p:nvSpPr>
        <p:spPr>
          <a:xfrm>
            <a:off x="1168650" y="263828"/>
            <a:ext cx="6495118" cy="43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th-TH" sz="2200" b="1" smtClean="0">
                <a:solidFill>
                  <a:srgbClr val="FF00FF"/>
                </a:solidFill>
                <a:effectLst>
                  <a:glow rad="241300">
                    <a:schemeClr val="bg1"/>
                  </a:glow>
                </a:effectLst>
              </a:rPr>
              <a:t>ระบบแจ้งเตือนการเบิกจ่ายงบประมาณ พ.ศ. 2564</a:t>
            </a:r>
            <a:endParaRPr lang="th-TH" sz="2200" b="1" dirty="0">
              <a:solidFill>
                <a:srgbClr val="FF00FF"/>
              </a:solidFill>
              <a:effectLst>
                <a:glow rad="241300">
                  <a:schemeClr val="bg1"/>
                </a:glow>
              </a:effectLst>
              <a:latin typeface="Chakra Petch"/>
              <a:ea typeface="Chakra Petch"/>
              <a:cs typeface="Chakra Petch"/>
              <a:sym typeface="Chakra Petch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  <p:sndAc>
          <p:stSnd>
            <p:snd r:embed="rId3" name="arrow.wav"/>
          </p:stSnd>
        </p:sndAc>
      </p:transition>
    </mc:Choice>
    <mc:Fallback>
      <p:transition spd="slow">
        <p:dissolve/>
        <p:sndAc>
          <p:stSnd>
            <p:snd r:embed="rId3" name="arrow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28"/>
          <p:cNvSpPr txBox="1">
            <a:spLocks noGrp="1"/>
          </p:cNvSpPr>
          <p:nvPr>
            <p:ph type="subTitle" idx="1"/>
          </p:nvPr>
        </p:nvSpPr>
        <p:spPr>
          <a:xfrm>
            <a:off x="0" y="1265225"/>
            <a:ext cx="9144000" cy="8643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latin typeface="Sarabun"/>
                <a:ea typeface="Sarabun"/>
                <a:cs typeface="Sarabun"/>
                <a:sym typeface="Sarabun"/>
              </a:rPr>
              <a:t>    </a:t>
            </a:r>
            <a:r>
              <a:rPr lang="th" sz="2200" b="1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ไตรมาส 2</a:t>
            </a:r>
            <a:endParaRPr sz="2200">
              <a:solidFill>
                <a:schemeClr val="dk1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highlight>
                  <a:srgbClr val="FFFF00"/>
                </a:highlight>
                <a:latin typeface="Sarabun"/>
                <a:ea typeface="Sarabun"/>
                <a:cs typeface="Sarabun"/>
                <a:sym typeface="Sarabun"/>
              </a:rPr>
              <a:t>    </a:t>
            </a:r>
            <a:r>
              <a:rPr lang="th" sz="2200" b="1">
                <a:solidFill>
                  <a:schemeClr val="dk1"/>
                </a:solidFill>
                <a:highlight>
                  <a:srgbClr val="FFFF00"/>
                </a:highlight>
                <a:latin typeface="Sarabun"/>
                <a:ea typeface="Sarabun"/>
                <a:cs typeface="Sarabun"/>
                <a:sym typeface="Sarabun"/>
              </a:rPr>
              <a:t>โครงการเสริมสร้างและพัฒนาผู้นำการเปลี่ยนแปลง</a:t>
            </a:r>
            <a:endParaRPr sz="2200" b="1">
              <a:solidFill>
                <a:srgbClr val="0000FF"/>
              </a:solidFill>
              <a:highlight>
                <a:srgbClr val="FFFF00"/>
              </a:highlight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400">
                <a:solidFill>
                  <a:srgbClr val="0000FF"/>
                </a:solidFill>
              </a:rPr>
              <a:t>   </a:t>
            </a:r>
            <a:endParaRPr sz="2400">
              <a:solidFill>
                <a:srgbClr val="0000FF"/>
              </a:solidFill>
            </a:endParaRPr>
          </a:p>
        </p:txBody>
      </p:sp>
      <p:pic>
        <p:nvPicPr>
          <p:cNvPr id="282" name="Google Shape;282;p2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98632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283" name="Google Shape;283;p28"/>
          <p:cNvSpPr txBox="1">
            <a:spLocks noGrp="1"/>
          </p:cNvSpPr>
          <p:nvPr>
            <p:ph type="ctrTitle"/>
          </p:nvPr>
        </p:nvSpPr>
        <p:spPr>
          <a:xfrm>
            <a:off x="1144143" y="400766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284" name="Google Shape;284;p28"/>
          <p:cNvSpPr txBox="1"/>
          <p:nvPr/>
        </p:nvSpPr>
        <p:spPr>
          <a:xfrm>
            <a:off x="4713925" y="696428"/>
            <a:ext cx="30633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ข้อมูล ณ วันที่ 26  มี.ค. 2564</a:t>
            </a:r>
            <a:endParaRPr sz="1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b="1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sp>
        <p:nvSpPr>
          <p:cNvPr id="285" name="Google Shape;285;p28"/>
          <p:cNvSpPr txBox="1">
            <a:spLocks noGrp="1"/>
          </p:cNvSpPr>
          <p:nvPr>
            <p:ph type="ctrTitle"/>
          </p:nvPr>
        </p:nvSpPr>
        <p:spPr>
          <a:xfrm>
            <a:off x="1168650" y="263828"/>
            <a:ext cx="6495118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 dirty="0">
                <a:solidFill>
                  <a:srgbClr val="FF00FF"/>
                </a:solidFill>
                <a:effectLst>
                  <a:glow rad="241300">
                    <a:schemeClr val="bg1"/>
                  </a:glow>
                </a:effectLst>
              </a:rPr>
              <a:t>ระบบแจ้งเตือนการเบิกจ่ายงบประมาณ พ.ศ. 2564</a:t>
            </a:r>
            <a:endParaRPr sz="2200" b="1" dirty="0">
              <a:solidFill>
                <a:srgbClr val="FF00FF"/>
              </a:solidFill>
              <a:effectLst>
                <a:glow rad="241300">
                  <a:schemeClr val="bg1"/>
                </a:glow>
              </a:effectLs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286" name="Google Shape;286;p28"/>
          <p:cNvSpPr/>
          <p:nvPr/>
        </p:nvSpPr>
        <p:spPr>
          <a:xfrm>
            <a:off x="4144500" y="6228700"/>
            <a:ext cx="4414431" cy="32227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sp>
        <p:nvSpPr>
          <p:cNvPr id="287" name="Google Shape;287;p28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288" name="Google Shape;288;p28"/>
          <p:cNvPicPr preferRelativeResize="0"/>
          <p:nvPr/>
        </p:nvPicPr>
        <p:blipFill rotWithShape="1">
          <a:blip r:embed="rId5">
            <a:alphaModFix/>
          </a:blip>
          <a:srcRect l="16519" r="16925"/>
          <a:stretch/>
        </p:blipFill>
        <p:spPr>
          <a:xfrm flipH="1">
            <a:off x="294300" y="243950"/>
            <a:ext cx="718500" cy="8535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graphicFrame>
        <p:nvGraphicFramePr>
          <p:cNvPr id="289" name="Google Shape;289;p28"/>
          <p:cNvGraphicFramePr/>
          <p:nvPr/>
        </p:nvGraphicFramePr>
        <p:xfrm>
          <a:off x="3467050" y="2586350"/>
          <a:ext cx="5393775" cy="2295525"/>
        </p:xfrm>
        <a:graphic>
          <a:graphicData uri="http://schemas.openxmlformats.org/drawingml/2006/table">
            <a:tbl>
              <a:tblPr>
                <a:noFill/>
                <a:tableStyleId>{75F231F5-22F9-4263-9CA5-9417D8500A79}</a:tableStyleId>
              </a:tblPr>
              <a:tblGrid>
                <a:gridCol w="1476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04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694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931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498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048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หน่วยงาน</a:t>
                      </a:r>
                      <a:endParaRPr sz="16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6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6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เบิกได้%</a:t>
                      </a:r>
                      <a:endParaRPr sz="16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6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6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53,800.00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51,550.00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95.82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2,250.00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6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26,900.00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22,650.00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84.20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4,250.00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6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26,900.00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26,900.00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6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107,600.00</a:t>
                      </a:r>
                      <a:endParaRPr sz="15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101,100.00</a:t>
                      </a:r>
                      <a:endParaRPr sz="15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93.96</a:t>
                      </a:r>
                      <a:endParaRPr sz="15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6,500.00</a:t>
                      </a:r>
                      <a:endParaRPr sz="15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290" name="Google Shape;290;p28" title="แผนภูมิ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01825" y="2541225"/>
            <a:ext cx="3171525" cy="2377326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pic>
        <p:nvPicPr>
          <p:cNvPr id="291" name="Google Shape;291;p28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1344300" y="671828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  <p:sndAc>
          <p:stSnd>
            <p:snd r:embed="rId3" name="arrow.wav"/>
          </p:stSnd>
        </p:sndAc>
      </p:transition>
    </mc:Choice>
    <mc:Fallback>
      <p:transition spd="slow">
        <p:dissolve/>
        <p:sndAc>
          <p:stSnd>
            <p:snd r:embed="rId3" name="arrow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p29"/>
          <p:cNvSpPr txBox="1">
            <a:spLocks noGrp="1"/>
          </p:cNvSpPr>
          <p:nvPr>
            <p:ph type="ctrTitle"/>
          </p:nvPr>
        </p:nvSpPr>
        <p:spPr>
          <a:xfrm>
            <a:off x="311708" y="992767"/>
            <a:ext cx="8520600" cy="2736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7" name="Google Shape;297;p29"/>
          <p:cNvSpPr txBox="1">
            <a:spLocks noGrp="1"/>
          </p:cNvSpPr>
          <p:nvPr>
            <p:ph type="subTitle" idx="1"/>
          </p:nvPr>
        </p:nvSpPr>
        <p:spPr>
          <a:xfrm>
            <a:off x="311700" y="3778833"/>
            <a:ext cx="8520600" cy="1056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98" name="Google Shape;298;p2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6575" y="409575"/>
            <a:ext cx="9107425" cy="6038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/>
    <p:sndAc>
      <p:stSnd>
        <p:snd r:embed="rId3" name="arrow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1518</Words>
  <Application>Microsoft Office PowerPoint</Application>
  <PresentationFormat>นำเสนอทางหน้าจอ (4:3)</PresentationFormat>
  <Paragraphs>676</Paragraphs>
  <Slides>17</Slides>
  <Notes>17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9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17</vt:i4>
      </vt:variant>
    </vt:vector>
  </HeadingPairs>
  <TitlesOfParts>
    <vt:vector size="27" baseType="lpstr">
      <vt:lpstr>Sarabun</vt:lpstr>
      <vt:lpstr>DilleniaUPC</vt:lpstr>
      <vt:lpstr>Impact</vt:lpstr>
      <vt:lpstr>Arial</vt:lpstr>
      <vt:lpstr>Chakra Petch</vt:lpstr>
      <vt:lpstr>FreesiaUPC</vt:lpstr>
      <vt:lpstr>Play</vt:lpstr>
      <vt:lpstr>TH SarabunPSK</vt:lpstr>
      <vt:lpstr>BrowalliaUPC</vt:lpstr>
      <vt:lpstr>Simple Light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😊 SK-WARNING</dc:title>
  <dc:creator>HP</dc:creator>
  <cp:lastModifiedBy>HP</cp:lastModifiedBy>
  <cp:revision>3</cp:revision>
  <dcterms:modified xsi:type="dcterms:W3CDTF">2021-03-28T08:42:14Z</dcterms:modified>
</cp:coreProperties>
</file>