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embeddedFontLst>
    <p:embeddedFont>
      <p:font typeface="Sarabun" panose="020B0604020202020204" charset="-34"/>
      <p:regular r:id="rId20"/>
      <p:bold r:id="rId21"/>
      <p:italic r:id="rId22"/>
      <p:boldItalic r:id="rId23"/>
    </p:embeddedFont>
    <p:embeddedFont>
      <p:font typeface="BrowalliaUPC" panose="020B0604020202020204" pitchFamily="34" charset="-34"/>
      <p:regular r:id="rId24"/>
      <p:bold r:id="rId25"/>
      <p:italic r:id="rId26"/>
      <p:boldItalic r:id="rId27"/>
    </p:embeddedFont>
    <p:embeddedFont>
      <p:font typeface="Chakra Petch" panose="020B0604020202020204" charset="-34"/>
      <p:regular r:id="rId28"/>
      <p:bold r:id="rId29"/>
      <p:italic r:id="rId30"/>
      <p:boldItalic r:id="rId31"/>
    </p:embeddedFont>
    <p:embeddedFont>
      <p:font typeface="DilleniaUPC" panose="02020603050405020304" pitchFamily="18" charset="-34"/>
      <p:regular r:id="rId32"/>
      <p:bold r:id="rId33"/>
      <p:italic r:id="rId34"/>
      <p:boldItalic r:id="rId35"/>
    </p:embeddedFont>
    <p:embeddedFont>
      <p:font typeface="TH SarabunPSK" panose="020B0500040200020003" pitchFamily="34" charset="-34"/>
      <p:regular r:id="rId36"/>
      <p:bold r:id="rId37"/>
      <p:italic r:id="rId38"/>
      <p:boldItalic r:id="rId39"/>
    </p:embeddedFont>
    <p:embeddedFont>
      <p:font typeface="Impact" panose="020B0806030902050204" pitchFamily="34" charset="0"/>
      <p:regular r:id="rId40"/>
    </p:embeddedFont>
    <p:embeddedFont>
      <p:font typeface="FreesiaUPC" panose="020B0604020202020204" pitchFamily="34" charset="-34"/>
      <p:regular r:id="rId41"/>
      <p:bold r:id="rId42"/>
      <p:italic r:id="rId43"/>
      <p:boldItalic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3366FF"/>
    <a:srgbClr val="0000CC"/>
    <a:srgbClr val="FF00FF"/>
    <a:srgbClr val="FFFFFF"/>
    <a:srgbClr val="CC0000"/>
    <a:srgbClr val="66FF66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2BBB5B6-E327-483D-A89F-590465D17829}">
  <a:tblStyle styleId="{F2BBB5B6-E327-483D-A89F-590465D1782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5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9" Type="http://schemas.openxmlformats.org/officeDocument/2006/relationships/font" Target="fonts/font20.fntdata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42" Type="http://schemas.openxmlformats.org/officeDocument/2006/relationships/font" Target="fonts/font23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font" Target="fonts/font18.fntdata"/><Relationship Id="rId40" Type="http://schemas.openxmlformats.org/officeDocument/2006/relationships/font" Target="fonts/font21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4" Type="http://schemas.openxmlformats.org/officeDocument/2006/relationships/font" Target="fonts/font2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43" Type="http://schemas.openxmlformats.org/officeDocument/2006/relationships/font" Target="fonts/font24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font" Target="fonts/font19.fntdata"/><Relationship Id="rId46" Type="http://schemas.openxmlformats.org/officeDocument/2006/relationships/viewProps" Target="viewProps.xml"/><Relationship Id="rId20" Type="http://schemas.openxmlformats.org/officeDocument/2006/relationships/font" Target="fonts/font1.fntdata"/><Relationship Id="rId41" Type="http://schemas.openxmlformats.org/officeDocument/2006/relationships/font" Target="fonts/font2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b38574f46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b38574f46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b279d4079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b279d4079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b279d40791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b279d40791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b279d4079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b279d4079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b279d4079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b279d40791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c2fea0909b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c2fea0909b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c3255785b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c3255785b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365100"/>
            <a:ext cx="9144000" cy="8838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900" b="1" dirty="0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เป้าหมาย/ผลการเบิกจ่ายงบประมาณ 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</a:t>
            </a:r>
            <a:r>
              <a:rPr lang="th" sz="4900" b="1" dirty="0">
                <a:solidFill>
                  <a:srgbClr val="000099"/>
                </a:solidFill>
              </a:rPr>
              <a:t>/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ร้อยละสะสม</a:t>
            </a:r>
            <a:endParaRPr sz="4900" b="1" dirty="0">
              <a:solidFill>
                <a:srgbClr val="FF0000"/>
              </a:solidFill>
              <a:latin typeface="DilleniaUPC"/>
              <a:ea typeface="DilleniaUPC"/>
              <a:cs typeface="DilleniaUPC"/>
              <a:sym typeface="DilleniaUPC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247379" y="40322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highlight>
                  <a:srgbClr val="434343"/>
                </a:highlight>
              </a:rPr>
              <a:t>😊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817161" y="698888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ข้อมูล ณ วันที่ 19 มี.ค. 2564</a:t>
            </a:r>
            <a:endParaRPr sz="1900"/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96256" y="223662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effectLst>
                  <a:glow rad="127000">
                    <a:schemeClr val="bg1">
                      <a:alpha val="96000"/>
                    </a:schemeClr>
                  </a:glow>
                </a:effectLst>
              </a:rPr>
              <a:t>ระบบแจ้งเตือนการเบิกจ่ายงบประมาณ พ.ศ. 2564</a:t>
            </a:r>
            <a:endParaRPr sz="2200" b="1" dirty="0">
              <a:effectLst>
                <a:glow rad="127000">
                  <a:schemeClr val="bg1">
                    <a:alpha val="96000"/>
                  </a:schemeClr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501501" y="6229032"/>
            <a:ext cx="4016515" cy="34385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60" name="Google Shape;60;p13"/>
          <p:cNvSpPr/>
          <p:nvPr/>
        </p:nvSpPr>
        <p:spPr>
          <a:xfrm>
            <a:off x="584175" y="6065588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62" name="Google Shape;62;p13"/>
          <p:cNvSpPr/>
          <p:nvPr/>
        </p:nvSpPr>
        <p:spPr>
          <a:xfrm rot="-5400000" flipH="1">
            <a:off x="514488" y="2871926"/>
            <a:ext cx="1096625" cy="1719250"/>
          </a:xfrm>
          <a:prstGeom prst="flowChartOffpageConnector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13"/>
          <p:cNvSpPr/>
          <p:nvPr/>
        </p:nvSpPr>
        <p:spPr>
          <a:xfrm>
            <a:off x="4587452" y="3358041"/>
            <a:ext cx="1977900" cy="770100"/>
          </a:xfrm>
          <a:prstGeom prst="roundRect">
            <a:avLst>
              <a:gd name="adj" fmla="val 36247"/>
            </a:avLst>
          </a:prstGeom>
          <a:solidFill>
            <a:srgbClr val="FFFFB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buNone/>
            </a:pPr>
            <a:r>
              <a:rPr lang="th" sz="3500" b="1" dirty="0">
                <a:solidFill>
                  <a:srgbClr val="980000"/>
                </a:solidFill>
              </a:rPr>
              <a:t>53.53</a:t>
            </a:r>
            <a:endParaRPr sz="2500" b="1" dirty="0">
              <a:solidFill>
                <a:srgbClr val="980000"/>
              </a:solidFill>
            </a:endParaRPr>
          </a:p>
        </p:txBody>
      </p:sp>
      <p:sp>
        <p:nvSpPr>
          <p:cNvPr id="64" name="Google Shape;64;p13"/>
          <p:cNvSpPr/>
          <p:nvPr/>
        </p:nvSpPr>
        <p:spPr>
          <a:xfrm>
            <a:off x="4545975" y="4306575"/>
            <a:ext cx="1977900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13"/>
          <p:cNvSpPr/>
          <p:nvPr/>
        </p:nvSpPr>
        <p:spPr>
          <a:xfrm>
            <a:off x="4545975" y="2488825"/>
            <a:ext cx="1977900" cy="770100"/>
          </a:xfrm>
          <a:prstGeom prst="roundRect">
            <a:avLst>
              <a:gd name="adj" fmla="val 36247"/>
            </a:avLst>
          </a:prstGeom>
          <a:solidFill>
            <a:srgbClr val="BBF4BB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buNone/>
            </a:pPr>
            <a:r>
              <a:rPr lang="th" sz="3300" dirty="0">
                <a:solidFill>
                  <a:srgbClr val="0000FF"/>
                </a:solidFill>
              </a:rPr>
              <a:t>34.16</a:t>
            </a:r>
            <a:endParaRPr sz="2300" dirty="0">
              <a:solidFill>
                <a:srgbClr val="0000FF"/>
              </a:solidFill>
            </a:endParaRPr>
          </a:p>
        </p:txBody>
      </p:sp>
      <p:sp>
        <p:nvSpPr>
          <p:cNvPr id="66" name="Google Shape;66;p13"/>
          <p:cNvSpPr/>
          <p:nvPr/>
        </p:nvSpPr>
        <p:spPr>
          <a:xfrm>
            <a:off x="4557175" y="5190450"/>
            <a:ext cx="1977900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3"/>
          <p:cNvSpPr/>
          <p:nvPr/>
        </p:nvSpPr>
        <p:spPr>
          <a:xfrm>
            <a:off x="437375" y="3287550"/>
            <a:ext cx="1199472" cy="8643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 err="1">
                <a:ln w="9525" cap="flat" cmpd="sng">
                  <a:solidFill>
                    <a:srgbClr val="3333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FreesiaUPC"/>
              </a:rPr>
              <a:t>เป้าหมาย</a:t>
            </a:r>
            <a:r>
              <a:rPr b="1" i="0" dirty="0">
                <a:ln w="9525" cap="flat" cmpd="sng">
                  <a:solidFill>
                    <a:srgbClr val="3333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FreesiaUPC"/>
              </a:rPr>
              <a:t/>
            </a:r>
            <a:br>
              <a:rPr b="1" i="0" dirty="0">
                <a:ln w="9525" cap="flat" cmpd="sng">
                  <a:solidFill>
                    <a:srgbClr val="3333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FreesiaUPC"/>
              </a:rPr>
            </a:br>
            <a:r>
              <a:rPr b="1" i="0" dirty="0" err="1">
                <a:ln w="9525" cap="flat" cmpd="sng">
                  <a:solidFill>
                    <a:srgbClr val="3333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FreesiaUPC"/>
              </a:rPr>
              <a:t>ไตรมาส</a:t>
            </a:r>
            <a:endParaRPr b="1" i="0" dirty="0">
              <a:ln w="9525" cap="flat" cmpd="sng">
                <a:solidFill>
                  <a:srgbClr val="3333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FreesiaUPC"/>
            </a:endParaRPr>
          </a:p>
        </p:txBody>
      </p:sp>
      <p:sp>
        <p:nvSpPr>
          <p:cNvPr id="68" name="Google Shape;68;p13"/>
          <p:cNvSpPr/>
          <p:nvPr/>
        </p:nvSpPr>
        <p:spPr>
          <a:xfrm rot="5400000" flipH="1">
            <a:off x="6995250" y="2867496"/>
            <a:ext cx="1096625" cy="1826275"/>
          </a:xfrm>
          <a:prstGeom prst="flowChartOffpageConnector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69" name="Google Shape;69;p13"/>
          <p:cNvSpPr/>
          <p:nvPr/>
        </p:nvSpPr>
        <p:spPr>
          <a:xfrm>
            <a:off x="6841492" y="3607565"/>
            <a:ext cx="1404139" cy="34613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 err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Impact"/>
              </a:rPr>
              <a:t>ผลเบิกจ่าย</a:t>
            </a:r>
            <a:endParaRPr b="1" i="0" dirty="0">
              <a:ln w="9525" cap="flat" cmpd="sng">
                <a:solidFill>
                  <a:srgbClr val="3366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Impact"/>
            </a:endParaRPr>
          </a:p>
        </p:txBody>
      </p:sp>
      <p:pic>
        <p:nvPicPr>
          <p:cNvPr id="70" name="Google Shape;70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47536" y="627584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pic>
        <p:nvPicPr>
          <p:cNvPr id="71" name="Google Shape;71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966900" y="2460713"/>
            <a:ext cx="2534600" cy="339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fade/>
    <p:sndAc>
      <p:stSnd>
        <p:snd r:embed="rId3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 txBox="1">
            <a:spLocks noGrp="1"/>
          </p:cNvSpPr>
          <p:nvPr>
            <p:ph type="subTitle" idx="1"/>
          </p:nvPr>
        </p:nvSpPr>
        <p:spPr>
          <a:xfrm>
            <a:off x="0" y="1372813"/>
            <a:ext cx="9035400" cy="9681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2564 ไตรมาส 2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งบบริหาร + งบแผนงานโครงการตามแผนปฏิบัติราชการ พช.</a:t>
            </a:r>
            <a:endParaRPr sz="2500" b="1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77" name="Google Shape;7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8" name="Google Shape;78;p14"/>
          <p:cNvSpPr txBox="1">
            <a:spLocks noGrp="1"/>
          </p:cNvSpPr>
          <p:nvPr>
            <p:ph type="ctrTitle"/>
          </p:nvPr>
        </p:nvSpPr>
        <p:spPr>
          <a:xfrm>
            <a:off x="1144143" y="430262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highlight>
                  <a:srgbClr val="434343"/>
                </a:highlight>
              </a:rPr>
              <a:t>😊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79" name="Google Shape;79;p14"/>
          <p:cNvSpPr txBox="1"/>
          <p:nvPr/>
        </p:nvSpPr>
        <p:spPr>
          <a:xfrm>
            <a:off x="4713925" y="725924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ข้อมูล ณ วันที่ 19 มี.ค. 2564</a:t>
            </a:r>
            <a:endParaRPr sz="1900"/>
          </a:p>
        </p:txBody>
      </p:sp>
      <p:sp>
        <p:nvSpPr>
          <p:cNvPr id="81" name="Google Shape;81;p14"/>
          <p:cNvSpPr/>
          <p:nvPr/>
        </p:nvSpPr>
        <p:spPr>
          <a:xfrm>
            <a:off x="4439266" y="6317462"/>
            <a:ext cx="4509576" cy="35488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82" name="Google Shape;82;p14"/>
          <p:cNvGraphicFramePr/>
          <p:nvPr/>
        </p:nvGraphicFramePr>
        <p:xfrm>
          <a:off x="3995563" y="2507688"/>
          <a:ext cx="4953275" cy="3619500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45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9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5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8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หน่วยงาน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งบประมาณ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เบิกจ่าย/PO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เบิกได้%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คงเหลือ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กลุ่มงานยุทธศาสตร์ฯ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35,220.00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9,970.00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28.31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25,250.00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กลุ่มงานส่งเสริมฯ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1,369,548.70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274,548.70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20.05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1,095,000.00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กลุ่มงานสารสนเทศฯ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39,150.00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88.67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5,000.00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1,032,171.50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937,955.29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90.87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94,216.21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391,175.00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298,525.00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76.31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92,650.00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262,275.00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137,051.56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52.25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125,223.44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406,025.00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198,025.00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48.77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208,000.00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3,540,565.20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1,895,225.55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53.53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1,645,339.65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3" name="Google Shape;83;p1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84" name="Google Shape;84;p14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85" name="Google Shape;85;p14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2493325"/>
            <a:ext cx="3690750" cy="3382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701324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5" name="Google Shape;58;p13"/>
          <p:cNvSpPr txBox="1">
            <a:spLocks/>
          </p:cNvSpPr>
          <p:nvPr/>
        </p:nvSpPr>
        <p:spPr>
          <a:xfrm>
            <a:off x="1296256" y="223662"/>
            <a:ext cx="6645900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th-TH" sz="2200" b="1" dirty="0" smtClean="0">
                <a:effectLst>
                  <a:glow rad="127000">
                    <a:schemeClr val="bg1">
                      <a:alpha val="96000"/>
                    </a:schemeClr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effectLst>
                <a:glow rad="127000">
                  <a:schemeClr val="bg1">
                    <a:alpha val="96000"/>
                  </a:schemeClr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p:transition spd="slow">
    <p:fad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897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sz="25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ยอดรวมงบบริหาร </a:t>
            </a: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92" name="Google Shape;9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74701" y="21857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3" name="Google Shape;93;p15"/>
          <p:cNvSpPr txBox="1">
            <a:spLocks noGrp="1"/>
          </p:cNvSpPr>
          <p:nvPr>
            <p:ph type="ctrTitle"/>
          </p:nvPr>
        </p:nvSpPr>
        <p:spPr>
          <a:xfrm>
            <a:off x="1144143" y="40322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94" name="Google Shape;94;p15"/>
          <p:cNvGraphicFramePr/>
          <p:nvPr>
            <p:extLst>
              <p:ext uri="{D42A27DB-BD31-4B8C-83A1-F6EECF244321}">
                <p14:modId xmlns:p14="http://schemas.microsoft.com/office/powerpoint/2010/main" val="2567334107"/>
              </p:ext>
            </p:extLst>
          </p:nvPr>
        </p:nvGraphicFramePr>
        <p:xfrm>
          <a:off x="3923071" y="2570675"/>
          <a:ext cx="5043949" cy="3270950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320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89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13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89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38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1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r>
                        <a:rPr lang="th-TH" sz="12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1,032,171.50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937,955.29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90.87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94,216.21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44,175.00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44,175.00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32,575.00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23,951.56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73.53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8,623.44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33,325.00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33,325.00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1,142,246.50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1,039,406.85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91.00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102,839.65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5" name="Google Shape;95;p15"/>
          <p:cNvSpPr txBox="1"/>
          <p:nvPr/>
        </p:nvSpPr>
        <p:spPr>
          <a:xfrm>
            <a:off x="4713925" y="698888"/>
            <a:ext cx="31749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 ข้อมูล ณ วันที่ 19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97" name="Google Shape;97;p15"/>
          <p:cNvSpPr/>
          <p:nvPr/>
        </p:nvSpPr>
        <p:spPr>
          <a:xfrm>
            <a:off x="4775944" y="6157375"/>
            <a:ext cx="3983658" cy="42860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pic>
        <p:nvPicPr>
          <p:cNvPr id="98" name="Google Shape;98;p1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3499" y="2580674"/>
            <a:ext cx="3462592" cy="3270950"/>
          </a:xfrm>
          <a:prstGeom prst="rect">
            <a:avLst/>
          </a:prstGeom>
          <a:noFill/>
          <a:ln>
            <a:noFill/>
          </a:ln>
          <a:effectLst>
            <a:outerShdw blurRad="457200" dist="152400" dir="5820000" algn="bl" rotWithShape="0">
              <a:srgbClr val="0000FF">
                <a:alpha val="77000"/>
              </a:srgbClr>
            </a:outerShdw>
          </a:effectLst>
        </p:spPr>
      </p:pic>
      <p:sp>
        <p:nvSpPr>
          <p:cNvPr id="99" name="Google Shape;99;p15"/>
          <p:cNvSpPr/>
          <p:nvPr/>
        </p:nvSpPr>
        <p:spPr>
          <a:xfrm>
            <a:off x="481650" y="6065600"/>
            <a:ext cx="3631797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00" name="Google Shape;100;p1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01" name="Google Shape;101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598088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58;p13"/>
          <p:cNvSpPr txBox="1">
            <a:spLocks/>
          </p:cNvSpPr>
          <p:nvPr/>
        </p:nvSpPr>
        <p:spPr>
          <a:xfrm>
            <a:off x="1296256" y="223662"/>
            <a:ext cx="6645900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th-TH" sz="2200" b="1" smtClean="0">
                <a:effectLst>
                  <a:glow rad="127000">
                    <a:schemeClr val="bg1">
                      <a:alpha val="96000"/>
                    </a:schemeClr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effectLst>
                <a:glow rad="127000">
                  <a:schemeClr val="bg1">
                    <a:alpha val="96000"/>
                  </a:schemeClr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  <p:sndAc>
          <p:stSnd>
            <p:snd r:embed="rId3" name="cashreg.wav"/>
          </p:stSnd>
        </p:sndAc>
      </p:transition>
    </mc:Choice>
    <mc:Fallback xmlns="">
      <p:transition spd="slow">
        <p:fade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107" name="Google Shape;10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481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8" name="Google Shape;108;p16"/>
          <p:cNvSpPr txBox="1">
            <a:spLocks noGrp="1"/>
          </p:cNvSpPr>
          <p:nvPr>
            <p:ph type="ctrTitle"/>
          </p:nvPr>
        </p:nvSpPr>
        <p:spPr>
          <a:xfrm>
            <a:off x="1144143" y="38601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9" name="Google Shape;109;p16"/>
          <p:cNvSpPr txBox="1"/>
          <p:nvPr/>
        </p:nvSpPr>
        <p:spPr>
          <a:xfrm>
            <a:off x="4713925" y="681680"/>
            <a:ext cx="30861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11" name="Google Shape;111;p16"/>
          <p:cNvSpPr/>
          <p:nvPr/>
        </p:nvSpPr>
        <p:spPr>
          <a:xfrm>
            <a:off x="4586748" y="6241275"/>
            <a:ext cx="4143693" cy="4310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112" name="Google Shape;112;p16"/>
          <p:cNvGraphicFramePr/>
          <p:nvPr/>
        </p:nvGraphicFramePr>
        <p:xfrm>
          <a:off x="4117063" y="2489138"/>
          <a:ext cx="4721900" cy="3085838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44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8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4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6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อำเภอ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99.91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20,240.00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99.95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3" name="Google Shape;113;p1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7700" y="2489150"/>
            <a:ext cx="3631800" cy="3086600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14" name="Google Shape;114;p1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15" name="Google Shape;115;p1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16" name="Google Shape;116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5708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58;p13"/>
          <p:cNvSpPr txBox="1">
            <a:spLocks/>
          </p:cNvSpPr>
          <p:nvPr/>
        </p:nvSpPr>
        <p:spPr>
          <a:xfrm>
            <a:off x="1296256" y="223662"/>
            <a:ext cx="6645900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th-TH" sz="2200" b="1" dirty="0" smtClean="0">
                <a:effectLst>
                  <a:glow rad="127000">
                    <a:schemeClr val="bg1">
                      <a:alpha val="96000"/>
                    </a:schemeClr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effectLst>
                <a:glow rad="127000">
                  <a:schemeClr val="bg1">
                    <a:alpha val="96000"/>
                  </a:schemeClr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  <p:sndAc>
          <p:stSnd>
            <p:snd r:embed="rId3" name="cashreg.wav"/>
          </p:stSnd>
        </p:sndAc>
      </p:transition>
    </mc:Choice>
    <mc:Fallback xmlns="">
      <p:transition spd="slow">
        <p:fade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 txBox="1">
            <a:spLocks noGrp="1"/>
          </p:cNvSpPr>
          <p:nvPr>
            <p:ph type="subTitle" idx="1"/>
          </p:nvPr>
        </p:nvSpPr>
        <p:spPr>
          <a:xfrm>
            <a:off x="70525" y="1253048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22" name="Google Shape;12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3" name="Google Shape;123;p17"/>
          <p:cNvSpPr txBox="1">
            <a:spLocks noGrp="1"/>
          </p:cNvSpPr>
          <p:nvPr>
            <p:ph type="ctrTitle"/>
          </p:nvPr>
        </p:nvSpPr>
        <p:spPr>
          <a:xfrm>
            <a:off x="1144143" y="38601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4" name="Google Shape;124;p17"/>
          <p:cNvSpPr txBox="1"/>
          <p:nvPr/>
        </p:nvSpPr>
        <p:spPr>
          <a:xfrm>
            <a:off x="4713925" y="68168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26" name="Google Shape;126;p17"/>
          <p:cNvSpPr/>
          <p:nvPr/>
        </p:nvSpPr>
        <p:spPr>
          <a:xfrm>
            <a:off x="4542503" y="6241261"/>
            <a:ext cx="4249963" cy="43108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127" name="Google Shape;127;p17"/>
          <p:cNvGraphicFramePr/>
          <p:nvPr/>
        </p:nvGraphicFramePr>
        <p:xfrm>
          <a:off x="4344619" y="2830713"/>
          <a:ext cx="4545550" cy="2816851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260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8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6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6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43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5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1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0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25,625.00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25,625.00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8" name="Google Shape;128;p1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29" name="Google Shape;129;p1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5025" y="2830725"/>
            <a:ext cx="4034349" cy="2818376"/>
          </a:xfrm>
          <a:prstGeom prst="rect">
            <a:avLst/>
          </a:prstGeom>
          <a:noFill/>
          <a:ln>
            <a:noFill/>
          </a:ln>
          <a:effectLst>
            <a:outerShdw blurRad="57150" dist="19050" dir="105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30" name="Google Shape;130;p17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223661"/>
            <a:ext cx="814524" cy="956113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31" name="Google Shape;131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5708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58;p13"/>
          <p:cNvSpPr txBox="1">
            <a:spLocks/>
          </p:cNvSpPr>
          <p:nvPr/>
        </p:nvSpPr>
        <p:spPr>
          <a:xfrm>
            <a:off x="1296256" y="223662"/>
            <a:ext cx="6645900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th-TH" sz="2200" b="1" dirty="0" smtClean="0">
                <a:effectLst>
                  <a:glow rad="127000">
                    <a:schemeClr val="bg1">
                      <a:alpha val="96000"/>
                    </a:schemeClr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effectLst>
                <a:glow rad="127000">
                  <a:schemeClr val="bg1">
                    <a:alpha val="96000"/>
                  </a:schemeClr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  <p:sndAc>
          <p:stSnd>
            <p:snd r:embed="rId3" name="cashreg.wav"/>
          </p:stSnd>
        </p:sndAc>
      </p:transition>
    </mc:Choice>
    <mc:Fallback xmlns="">
      <p:transition spd="slow">
        <p:fade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8"/>
          <p:cNvSpPr txBox="1">
            <a:spLocks noGrp="1"/>
          </p:cNvSpPr>
          <p:nvPr>
            <p:ph type="subTitle" idx="1"/>
          </p:nvPr>
        </p:nvSpPr>
        <p:spPr>
          <a:xfrm>
            <a:off x="70525" y="1253050"/>
            <a:ext cx="899130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7" name="Google Shape;13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6625" y="2131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8" name="Google Shape;138;p18"/>
          <p:cNvSpPr txBox="1">
            <a:spLocks noGrp="1"/>
          </p:cNvSpPr>
          <p:nvPr>
            <p:ph type="ctrTitle"/>
          </p:nvPr>
        </p:nvSpPr>
        <p:spPr>
          <a:xfrm>
            <a:off x="1144143" y="441615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9" name="Google Shape;139;p18"/>
          <p:cNvSpPr txBox="1"/>
          <p:nvPr/>
        </p:nvSpPr>
        <p:spPr>
          <a:xfrm>
            <a:off x="4713925" y="737277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41" name="Google Shape;141;p18"/>
          <p:cNvSpPr/>
          <p:nvPr/>
        </p:nvSpPr>
        <p:spPr>
          <a:xfrm>
            <a:off x="4495800" y="6253049"/>
            <a:ext cx="4234641" cy="4192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142" name="Google Shape;142;p18"/>
          <p:cNvGraphicFramePr/>
          <p:nvPr/>
        </p:nvGraphicFramePr>
        <p:xfrm>
          <a:off x="4495800" y="2713488"/>
          <a:ext cx="4316725" cy="3102787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22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5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22,550.00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22,550.00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43" name="Google Shape;143;p18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4250" y="2713500"/>
            <a:ext cx="4007626" cy="3168701"/>
          </a:xfrm>
          <a:prstGeom prst="rect">
            <a:avLst/>
          </a:prstGeom>
          <a:noFill/>
          <a:ln>
            <a:noFill/>
          </a:ln>
          <a:effectLst>
            <a:outerShdw blurRad="57150" dist="19050" dir="792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44" name="Google Shape;144;p1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45" name="Google Shape;145;p18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46" name="Google Shape;146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71828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58;p13"/>
          <p:cNvSpPr txBox="1">
            <a:spLocks/>
          </p:cNvSpPr>
          <p:nvPr/>
        </p:nvSpPr>
        <p:spPr>
          <a:xfrm>
            <a:off x="1296256" y="223662"/>
            <a:ext cx="6645900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th-TH" sz="2200" b="1" dirty="0" smtClean="0">
                <a:effectLst>
                  <a:glow rad="127000">
                    <a:schemeClr val="bg1">
                      <a:alpha val="96000"/>
                    </a:schemeClr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effectLst>
                <a:glow rad="127000">
                  <a:schemeClr val="bg1">
                    <a:alpha val="96000"/>
                  </a:schemeClr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  <p:sndAc>
          <p:stSnd>
            <p:snd r:embed="rId3" name="cashreg.wav"/>
          </p:stSnd>
        </p:sndAc>
      </p:transition>
    </mc:Choice>
    <mc:Fallback xmlns="">
      <p:transition spd="slow">
        <p:fade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9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52" name="Google Shape;15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ctrTitle"/>
          </p:nvPr>
        </p:nvSpPr>
        <p:spPr>
          <a:xfrm>
            <a:off x="1144143" y="40076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4" name="Google Shape;154;p19"/>
          <p:cNvSpPr txBox="1"/>
          <p:nvPr/>
        </p:nvSpPr>
        <p:spPr>
          <a:xfrm>
            <a:off x="4713925" y="696428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56" name="Google Shape;156;p19"/>
          <p:cNvSpPr/>
          <p:nvPr/>
        </p:nvSpPr>
        <p:spPr>
          <a:xfrm>
            <a:off x="4673275" y="6247899"/>
            <a:ext cx="4168012" cy="4244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157" name="Google Shape;157;p19"/>
          <p:cNvGraphicFramePr/>
          <p:nvPr/>
        </p:nvGraphicFramePr>
        <p:xfrm>
          <a:off x="4212449" y="2615513"/>
          <a:ext cx="4719425" cy="3223938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3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2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69,526.31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98.27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1,223.69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9,250.00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7,626.56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82.45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1,623.44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89,152.87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96.91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2,847.13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58" name="Google Shape;158;p19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8125" y="2615525"/>
            <a:ext cx="3833524" cy="3222824"/>
          </a:xfrm>
          <a:prstGeom prst="rect">
            <a:avLst/>
          </a:prstGeom>
          <a:noFill/>
          <a:ln>
            <a:noFill/>
          </a:ln>
          <a:effectLst>
            <a:outerShdw blurRad="371475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159" name="Google Shape;159;p19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60" name="Google Shape;160;p19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61" name="Google Shape;161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71828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58;p13"/>
          <p:cNvSpPr txBox="1">
            <a:spLocks/>
          </p:cNvSpPr>
          <p:nvPr/>
        </p:nvSpPr>
        <p:spPr>
          <a:xfrm>
            <a:off x="1296256" y="223662"/>
            <a:ext cx="6645900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th-TH" sz="2200" b="1" dirty="0" smtClean="0">
                <a:effectLst>
                  <a:glow rad="127000">
                    <a:schemeClr val="bg1">
                      <a:alpha val="96000"/>
                    </a:schemeClr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effectLst>
                <a:glow rad="127000">
                  <a:schemeClr val="bg1">
                    <a:alpha val="96000"/>
                  </a:schemeClr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  <p:sndAc>
          <p:stSnd>
            <p:snd r:embed="rId3" name="cashreg.wav"/>
          </p:stSnd>
        </p:sndAc>
      </p:transition>
    </mc:Choice>
    <mc:Fallback xmlns="">
      <p:transition spd="slow">
        <p:fade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8208"/>
            </a:gs>
            <a:gs pos="100000">
              <a:srgbClr val="703E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0"/>
          <p:cNvSpPr txBox="1">
            <a:spLocks noGrp="1"/>
          </p:cNvSpPr>
          <p:nvPr>
            <p:ph type="subTitle" idx="1"/>
          </p:nvPr>
        </p:nvSpPr>
        <p:spPr>
          <a:xfrm>
            <a:off x="76350" y="1222683"/>
            <a:ext cx="8991300" cy="1035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b="1">
                <a:solidFill>
                  <a:srgbClr val="980000"/>
                </a:solidFill>
                <a:latin typeface="Sarabun"/>
                <a:ea typeface="Sarabun"/>
                <a:cs typeface="Sarabun"/>
                <a:sym typeface="Sarabun"/>
              </a:rPr>
              <a:t>กลุ่มงานประสานฯ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ไตรมาส 1-2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67" name="Google Shape;16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29975" y="1057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8" name="Google Shape;168;p20"/>
          <p:cNvSpPr txBox="1">
            <a:spLocks noGrp="1"/>
          </p:cNvSpPr>
          <p:nvPr>
            <p:ph type="ctrTitle"/>
          </p:nvPr>
        </p:nvSpPr>
        <p:spPr>
          <a:xfrm>
            <a:off x="1144143" y="38601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9" name="Google Shape;169;p20"/>
          <p:cNvSpPr txBox="1"/>
          <p:nvPr/>
        </p:nvSpPr>
        <p:spPr>
          <a:xfrm>
            <a:off x="4713925" y="681680"/>
            <a:ext cx="31170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71" name="Google Shape;171;p20"/>
          <p:cNvSpPr/>
          <p:nvPr/>
        </p:nvSpPr>
        <p:spPr>
          <a:xfrm>
            <a:off x="4713926" y="6273203"/>
            <a:ext cx="4246566" cy="34400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172" name="Google Shape;172;p20"/>
          <p:cNvSpPr/>
          <p:nvPr/>
        </p:nvSpPr>
        <p:spPr>
          <a:xfrm>
            <a:off x="481650" y="6273203"/>
            <a:ext cx="3171529" cy="43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173" name="Google Shape;173;p20"/>
          <p:cNvGraphicFramePr/>
          <p:nvPr/>
        </p:nvGraphicFramePr>
        <p:xfrm>
          <a:off x="3503263" y="2491400"/>
          <a:ext cx="5501200" cy="3516207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234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1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37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/>
                        <a:t>งบประมาณ</a:t>
                      </a:r>
                      <a:endParaRPr sz="1200"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ค่าวัสดุสำนักงาน/วัสดุคอมพิวเตอร์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1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ค่าซ่อมแซมครุภัณฑ์สำนักงาน/ยานพาหนะ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99.91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2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ค่าน้ำมันเชื้อเพลิง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69,526.31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98.27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1,223.69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7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ค่าจ้างเหมาพนักงานเอกชน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153,021.50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124,421.50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81.31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ค่าเช่าบ้านข้าราชการ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388,950.00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388,470.48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99.88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479.52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ค่าใช้จ่ายในการเดินทางไปราชการ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219,420.00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185,790.00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84.67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33,630.00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ค่าใช้จ่ายสำรอง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39,160.00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38,987.00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99.56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173.00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ค่าล่วงเวลา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ค่าตอบแทน อสพ.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83.33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ค่าพาหนะโครงการส่วนกลาง (6 โครงการ)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34,270.00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19,170.00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55.94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5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1,027,171.50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932,955.29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90.83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94,216.21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74" name="Google Shape;174;p20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75" name="Google Shape;175;p20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2491400"/>
            <a:ext cx="3198450" cy="3540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5708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3" name="Google Shape;285;p28"/>
          <p:cNvSpPr txBox="1">
            <a:spLocks/>
          </p:cNvSpPr>
          <p:nvPr/>
        </p:nvSpPr>
        <p:spPr>
          <a:xfrm>
            <a:off x="1168081" y="214718"/>
            <a:ext cx="6264537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dirty="0" smtClean="0">
                <a:ln w="3175">
                  <a:solidFill>
                    <a:srgbClr val="FF00FF"/>
                  </a:solidFill>
                </a:ln>
                <a:solidFill>
                  <a:srgbClr val="FF00FF"/>
                </a:solidFill>
                <a:effectLst>
                  <a:glow rad="127000">
                    <a:schemeClr val="bg1">
                      <a:lumMod val="95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ln w="3175">
                <a:solidFill>
                  <a:srgbClr val="FF00FF"/>
                </a:solidFill>
              </a:ln>
              <a:solidFill>
                <a:srgbClr val="FF00FF"/>
              </a:solidFill>
              <a:effectLst>
                <a:glow rad="127000">
                  <a:schemeClr val="bg1">
                    <a:lumMod val="95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  <p:sndAc>
          <p:stSnd>
            <p:snd r:embed="rId3" name="cashreg.wav"/>
          </p:stSnd>
        </p:sndAc>
      </p:transition>
    </mc:Choice>
    <mc:Fallback xmlns="">
      <p:transition spd="slow">
        <p:fade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1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1-2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82" name="Google Shape;18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3657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83" name="Google Shape;183;p2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4" name="Google Shape;184;p21"/>
          <p:cNvSpPr txBox="1"/>
          <p:nvPr/>
        </p:nvSpPr>
        <p:spPr>
          <a:xfrm>
            <a:off x="4713925" y="534200"/>
            <a:ext cx="3106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185" name="Google Shape;185;p21" title="แผนภูมิ"/>
          <p:cNvPicPr preferRelativeResize="0"/>
          <p:nvPr/>
        </p:nvPicPr>
        <p:blipFill rotWithShape="1">
          <a:blip r:embed="rId5">
            <a:alphaModFix/>
          </a:blip>
          <a:srcRect t="4091" b="3126"/>
          <a:stretch/>
        </p:blipFill>
        <p:spPr>
          <a:xfrm>
            <a:off x="557850" y="1674300"/>
            <a:ext cx="8088075" cy="4745238"/>
          </a:xfrm>
          <a:prstGeom prst="rect">
            <a:avLst/>
          </a:prstGeom>
          <a:noFill/>
          <a:ln>
            <a:noFill/>
          </a:ln>
          <a:effectLst>
            <a:outerShdw blurRad="285750" dist="133350" dir="5400000" algn="bl" rotWithShape="0">
              <a:srgbClr val="000000">
                <a:alpha val="23000"/>
              </a:srgbClr>
            </a:outerShdw>
          </a:effectLst>
        </p:spPr>
      </p:pic>
      <p:sp>
        <p:nvSpPr>
          <p:cNvPr id="187" name="Google Shape;187;p21"/>
          <p:cNvSpPr/>
          <p:nvPr/>
        </p:nvSpPr>
        <p:spPr>
          <a:xfrm>
            <a:off x="557850" y="6526575"/>
            <a:ext cx="2468321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Play"/>
              </a:rPr>
              <a:t>strong together</a:t>
            </a:r>
          </a:p>
        </p:txBody>
      </p:sp>
      <p:sp>
        <p:nvSpPr>
          <p:cNvPr id="188" name="Google Shape;188;p21"/>
          <p:cNvSpPr/>
          <p:nvPr/>
        </p:nvSpPr>
        <p:spPr>
          <a:xfrm>
            <a:off x="5338916" y="6459950"/>
            <a:ext cx="3307021" cy="3220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00FF"/>
              </a:solidFill>
              <a:latin typeface="Chakra Petch"/>
            </a:endParaRPr>
          </a:p>
        </p:txBody>
      </p:sp>
      <p:pic>
        <p:nvPicPr>
          <p:cNvPr id="189" name="Google Shape;189;p21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225"/>
            <a:ext cx="748800" cy="889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90" name="Google Shape;190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3" name="cashreg.wav"/>
          </p:stSnd>
        </p:sndAc>
      </p:transition>
    </mc:Choice>
    <mc:Fallback xmlns="">
      <p:transition spd="slow">
        <p:checker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6" name="Google Shape;196;p2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7" name="Google Shape;197;p22"/>
          <p:cNvSpPr txBox="1"/>
          <p:nvPr/>
        </p:nvSpPr>
        <p:spPr>
          <a:xfrm>
            <a:off x="4713925" y="534200"/>
            <a:ext cx="311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199" name="Google Shape;199;p22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501" y="141050"/>
            <a:ext cx="633600" cy="7527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graphicFrame>
        <p:nvGraphicFramePr>
          <p:cNvPr id="200" name="Google Shape;200;p22"/>
          <p:cNvGraphicFramePr/>
          <p:nvPr>
            <p:extLst>
              <p:ext uri="{D42A27DB-BD31-4B8C-83A1-F6EECF244321}">
                <p14:modId xmlns:p14="http://schemas.microsoft.com/office/powerpoint/2010/main" val="35699476"/>
              </p:ext>
            </p:extLst>
          </p:nvPr>
        </p:nvGraphicFramePr>
        <p:xfrm>
          <a:off x="627500" y="1102850"/>
          <a:ext cx="7969400" cy="5562879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43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24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84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ที่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0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พัฒนาหมู่บ้านเศรษฐกิจพอเพียง (โคก หนอง นา โมเดล)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เพิ่มศักยภาพคณะกรรมการเครือข่ายกองทุนแม่ของแผ่นดินระดับอำเภอ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สร้างและพัฒนาสัมมาชีพชุมชนในระดับหมู่บ้าน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71.43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สัมมนาการเรียนรู้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จัดทำแผนพัฒนาวิถีชีวิตเศรษฐกิจพอเพียง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39,900.00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98.52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เสริมสร้างจริยธรรมข้าราชการกรมการพัฒนาชุมชน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สร้างและพัฒนากลไกขับเคลื่อนการพัฒนาเศรษฐกิจฐานราก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ประชุมกลไกขับเคลื่อนการพัฒนาเศรษฐกิจฐานรากระดับจังหวัด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เพิ่มศักยภาพคณะกรรมการศูนย์เรียนรู้กองทุนแม่ของแผ่นดินระดับจังหวัด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13,300.00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34.96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ส่งเสริมนักการตลาดรุ่นใหม่ (OTOP)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154,838.70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124,838.70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80.62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การพัฒนาศักยภาพเครือข่ายองค์ความรู้ KBO 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89.29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พัฒนาผลิตภัณฑ์ OTOP โดยเครือข่ายองค์ความรู้ KBO 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8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การขับเคลื่อนกิจกรรมพัฒนาวิถีชีวิตเศรษฐกิจพอเพียงระดับหมู่บ้าน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ประชุมเชิงปฏิบัติการค้นหาผู้จัดโปรแกรมท่องเที่ยวเชิงสร้างสรรค์ (Champ)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ผลิตภัณฑ์เด่นและการทดสอบโปรแกรมท่องเที่ยวเชิงสร้างสรรค์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CDD Young Designer Contest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การจัดงาน OTOP City 2020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ยังไม่ได้จัดสรร (พัฒนาผู้ประกอบการ OTOP)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26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ประกวดหมู่บ้านสารสนเทศเพื่อพัฒนาเศรษฐกิจชุมชนและพัฒนาคุณภาพชีวิต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การจัดทำสารสนเทศตำบลต้นแบบเพื่อพัฒนาคุณภาพชีวิต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17,700.00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12,700.00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71.75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ประชุมเชิงปฏิบัติการสร้างความรู้ความเข้าใจเครือข่าย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คณะกรรมการบริหารศูนย์ประสานงานองค์การชุมชนระดับจังหวัด (ศอช.จ.)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20,400.00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20,400.00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71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8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ประชุมเชิงปกิบัติการดำเนินงานตามมาตรการปรับปรุง</a:t>
                      </a:r>
                      <a:r>
                        <a:rPr lang="th" sz="800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ประสิทธิภาพใน</a:t>
                      </a:r>
                      <a:r>
                        <a:rPr lang="th" sz="8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การปฏิบัติราชการ</a:t>
                      </a:r>
                      <a:endParaRPr sz="8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6,720.00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5,320.00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79.17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1,400.00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เสริมสร้างและพัฒนาผู้นำการเปลี่ยนแปลง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101,100.00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93.96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6,500.00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 dirty="0"/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/>
                        <a:t>รวม</a:t>
                      </a:r>
                      <a:endParaRPr sz="1000"/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2,403,318.70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827,368.70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34.43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1,575,950.00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pic>
        <p:nvPicPr>
          <p:cNvPr id="201" name="Google Shape;201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3" name="cashreg.wav"/>
          </p:stSnd>
        </p:sndAc>
      </p:transition>
    </mc:Choice>
    <mc:Fallback xmlns="">
      <p:transition spd="slow">
        <p:checker/>
        <p:sndAc>
          <p:stSnd>
            <p:snd r:embed="rId7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3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    โครงการพัฒนาหมู่บ้านเศรษฐกิจพอเพียง (โคก หนอง นา โมเดล)</a:t>
            </a:r>
            <a:endParaRPr sz="24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207" name="Google Shape;20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08" name="Google Shape;208;p23"/>
          <p:cNvSpPr txBox="1">
            <a:spLocks noGrp="1"/>
          </p:cNvSpPr>
          <p:nvPr>
            <p:ph type="ctrTitle"/>
          </p:nvPr>
        </p:nvSpPr>
        <p:spPr>
          <a:xfrm>
            <a:off x="1144143" y="48925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09" name="Google Shape;209;p23"/>
          <p:cNvSpPr txBox="1"/>
          <p:nvPr/>
        </p:nvSpPr>
        <p:spPr>
          <a:xfrm>
            <a:off x="4713925" y="784916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211" name="Google Shape;211;p23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0450" y="2607350"/>
            <a:ext cx="3631801" cy="25187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6000"/>
              </a:srgbClr>
            </a:outerShdw>
          </a:effectLst>
        </p:spPr>
      </p:pic>
      <p:sp>
        <p:nvSpPr>
          <p:cNvPr id="212" name="Google Shape;212;p23"/>
          <p:cNvSpPr/>
          <p:nvPr/>
        </p:nvSpPr>
        <p:spPr>
          <a:xfrm>
            <a:off x="4645725" y="6220375"/>
            <a:ext cx="4146746" cy="328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213" name="Google Shape;213;p23"/>
          <p:cNvGraphicFramePr/>
          <p:nvPr/>
        </p:nvGraphicFramePr>
        <p:xfrm>
          <a:off x="4219413" y="2607350"/>
          <a:ext cx="4588700" cy="2518725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2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2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7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7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14" name="Google Shape;214;p23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15" name="Google Shape;215;p2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rot="10800000"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16" name="Google Shape;216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760316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285;p28"/>
          <p:cNvSpPr txBox="1">
            <a:spLocks/>
          </p:cNvSpPr>
          <p:nvPr/>
        </p:nvSpPr>
        <p:spPr>
          <a:xfrm>
            <a:off x="1238063" y="307111"/>
            <a:ext cx="6264537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smtClean="0">
                <a:ln w="3175">
                  <a:solidFill>
                    <a:srgbClr val="FF00FF"/>
                  </a:solidFill>
                </a:ln>
                <a:solidFill>
                  <a:srgbClr val="FF00FF"/>
                </a:solidFill>
                <a:effectLst>
                  <a:glow rad="127000">
                    <a:schemeClr val="bg1">
                      <a:lumMod val="95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ln w="3175">
                <a:solidFill>
                  <a:srgbClr val="FF00FF"/>
                </a:solidFill>
              </a:ln>
              <a:solidFill>
                <a:srgbClr val="FF00FF"/>
              </a:solidFill>
              <a:effectLst>
                <a:glow rad="127000">
                  <a:schemeClr val="bg1">
                    <a:lumMod val="95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3" name="cashreg.wav"/>
          </p:stSnd>
        </p:sndAc>
      </p:transition>
    </mc:Choice>
    <mc:Fallback xmlns="">
      <p:transition spd="slow">
        <p:checker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4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/>
              <a:t>   </a:t>
            </a:r>
            <a:r>
              <a:rPr lang="th" sz="2200">
                <a:solidFill>
                  <a:srgbClr val="000000"/>
                </a:solidFill>
              </a:rPr>
              <a:t>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22" name="Google Shape;22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23" name="Google Shape;223;p24"/>
          <p:cNvSpPr txBox="1">
            <a:spLocks noGrp="1"/>
          </p:cNvSpPr>
          <p:nvPr>
            <p:ph type="ctrTitle"/>
          </p:nvPr>
        </p:nvSpPr>
        <p:spPr>
          <a:xfrm>
            <a:off x="1144143" y="51875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24" name="Google Shape;224;p24"/>
          <p:cNvSpPr txBox="1"/>
          <p:nvPr/>
        </p:nvSpPr>
        <p:spPr>
          <a:xfrm>
            <a:off x="4713925" y="814418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graphicFrame>
        <p:nvGraphicFramePr>
          <p:cNvPr id="226" name="Google Shape;226;p24"/>
          <p:cNvGraphicFramePr/>
          <p:nvPr/>
        </p:nvGraphicFramePr>
        <p:xfrm>
          <a:off x="4351075" y="2591950"/>
          <a:ext cx="4334375" cy="2708475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17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6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4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 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7" name="Google Shape;227;p24"/>
          <p:cNvSpPr/>
          <p:nvPr/>
        </p:nvSpPr>
        <p:spPr>
          <a:xfrm>
            <a:off x="4668926" y="6223819"/>
            <a:ext cx="4016515" cy="36645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pic>
        <p:nvPicPr>
          <p:cNvPr id="228" name="Google Shape;228;p2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5800" y="2591950"/>
            <a:ext cx="3813451" cy="2708475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2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30" name="Google Shape;230;p24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31" name="Google Shape;231;p2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789818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285;p28"/>
          <p:cNvSpPr txBox="1">
            <a:spLocks/>
          </p:cNvSpPr>
          <p:nvPr/>
        </p:nvSpPr>
        <p:spPr>
          <a:xfrm>
            <a:off x="1168649" y="263828"/>
            <a:ext cx="6264537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smtClean="0">
                <a:ln w="3175">
                  <a:solidFill>
                    <a:srgbClr val="FF00FF"/>
                  </a:solidFill>
                </a:ln>
                <a:solidFill>
                  <a:srgbClr val="FF00FF"/>
                </a:solidFill>
                <a:effectLst>
                  <a:glow rad="127000">
                    <a:schemeClr val="bg1">
                      <a:lumMod val="95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ln w="3175">
                <a:solidFill>
                  <a:srgbClr val="FF00FF"/>
                </a:solidFill>
              </a:ln>
              <a:solidFill>
                <a:srgbClr val="FF00FF"/>
              </a:solidFill>
              <a:effectLst>
                <a:glow rad="127000">
                  <a:schemeClr val="bg1">
                    <a:lumMod val="95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3" name="cashreg.wav"/>
          </p:stSnd>
        </p:sndAc>
      </p:transition>
    </mc:Choice>
    <mc:Fallback xmlns="">
      <p:transition spd="slow">
        <p:checker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5"/>
          <p:cNvSpPr txBox="1">
            <a:spLocks noGrp="1"/>
          </p:cNvSpPr>
          <p:nvPr>
            <p:ph type="subTitle" idx="1"/>
          </p:nvPr>
        </p:nvSpPr>
        <p:spPr>
          <a:xfrm>
            <a:off x="0" y="13414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37" name="Google Shape;23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8" name="Google Shape;238;p25"/>
          <p:cNvSpPr txBox="1">
            <a:spLocks noGrp="1"/>
          </p:cNvSpPr>
          <p:nvPr>
            <p:ph type="ctrTitle"/>
          </p:nvPr>
        </p:nvSpPr>
        <p:spPr>
          <a:xfrm>
            <a:off x="1144143" y="44501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39" name="Google Shape;239;p25"/>
          <p:cNvSpPr txBox="1"/>
          <p:nvPr/>
        </p:nvSpPr>
        <p:spPr>
          <a:xfrm>
            <a:off x="4713925" y="740672"/>
            <a:ext cx="3042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graphicFrame>
        <p:nvGraphicFramePr>
          <p:cNvPr id="241" name="Google Shape;241;p25"/>
          <p:cNvGraphicFramePr/>
          <p:nvPr/>
        </p:nvGraphicFramePr>
        <p:xfrm>
          <a:off x="4346700" y="2732750"/>
          <a:ext cx="4477625" cy="2654875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14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4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 %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28.60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71.43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42" name="Google Shape;242;p2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6900" y="2732750"/>
            <a:ext cx="3812676" cy="2654874"/>
          </a:xfrm>
          <a:prstGeom prst="rect">
            <a:avLst/>
          </a:prstGeom>
          <a:noFill/>
          <a:ln>
            <a:noFill/>
          </a:ln>
          <a:effectLst>
            <a:outerShdw blurRad="400050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243" name="Google Shape;243;p25"/>
          <p:cNvSpPr/>
          <p:nvPr/>
        </p:nvSpPr>
        <p:spPr>
          <a:xfrm>
            <a:off x="4713925" y="6168837"/>
            <a:ext cx="4078546" cy="45423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244" name="Google Shape;244;p25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45" name="Google Shape;245;p2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46" name="Google Shape;246;p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716072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285;p28"/>
          <p:cNvSpPr txBox="1">
            <a:spLocks/>
          </p:cNvSpPr>
          <p:nvPr/>
        </p:nvSpPr>
        <p:spPr>
          <a:xfrm>
            <a:off x="1168649" y="337568"/>
            <a:ext cx="6264537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smtClean="0">
                <a:ln w="3175">
                  <a:solidFill>
                    <a:srgbClr val="FF00FF"/>
                  </a:solidFill>
                </a:ln>
                <a:solidFill>
                  <a:srgbClr val="FF00FF"/>
                </a:solidFill>
                <a:effectLst>
                  <a:glow rad="127000">
                    <a:schemeClr val="bg1">
                      <a:lumMod val="95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ln w="3175">
                <a:solidFill>
                  <a:srgbClr val="FF00FF"/>
                </a:solidFill>
              </a:ln>
              <a:solidFill>
                <a:srgbClr val="FF00FF"/>
              </a:solidFill>
              <a:effectLst>
                <a:glow rad="127000">
                  <a:schemeClr val="bg1">
                    <a:lumMod val="95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3" name="cashreg.wav"/>
          </p:stSnd>
        </p:sndAc>
      </p:transition>
    </mc:Choice>
    <mc:Fallback xmlns="">
      <p:transition spd="slow">
        <p:checker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โครงการสัมมนาการเรียนรู้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52" name="Google Shape;252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68650" y="2190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53" name="Google Shape;253;p26"/>
          <p:cNvSpPr txBox="1">
            <a:spLocks noGrp="1"/>
          </p:cNvSpPr>
          <p:nvPr>
            <p:ph type="ctrTitle"/>
          </p:nvPr>
        </p:nvSpPr>
        <p:spPr>
          <a:xfrm>
            <a:off x="1144143" y="37127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54" name="Google Shape;254;p26"/>
          <p:cNvSpPr txBox="1"/>
          <p:nvPr/>
        </p:nvSpPr>
        <p:spPr>
          <a:xfrm>
            <a:off x="4713925" y="666932"/>
            <a:ext cx="3075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graphicFrame>
        <p:nvGraphicFramePr>
          <p:cNvPr id="256" name="Google Shape;256;p26"/>
          <p:cNvGraphicFramePr/>
          <p:nvPr/>
        </p:nvGraphicFramePr>
        <p:xfrm>
          <a:off x="4175625" y="2444275"/>
          <a:ext cx="4718250" cy="2883150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24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3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57" name="Google Shape;257;p2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1100" y="2444300"/>
            <a:ext cx="3631799" cy="2907225"/>
          </a:xfrm>
          <a:prstGeom prst="rect">
            <a:avLst/>
          </a:prstGeom>
          <a:noFill/>
          <a:ln>
            <a:noFill/>
          </a:ln>
          <a:effectLst>
            <a:outerShdw blurRad="542925" dist="19050" dir="5400000" algn="bl" rotWithShape="0">
              <a:srgbClr val="0000FF">
                <a:alpha val="60000"/>
              </a:srgbClr>
            </a:outerShdw>
          </a:effectLst>
        </p:spPr>
      </p:pic>
      <p:sp>
        <p:nvSpPr>
          <p:cNvPr id="258" name="Google Shape;258;p26"/>
          <p:cNvSpPr/>
          <p:nvPr/>
        </p:nvSpPr>
        <p:spPr>
          <a:xfrm>
            <a:off x="4826635" y="6153431"/>
            <a:ext cx="4016515" cy="43108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259" name="Google Shape;259;p2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60" name="Google Shape;260;p2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314275" y="219050"/>
            <a:ext cx="728700" cy="865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61" name="Google Shape;261;p2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42332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285;p28"/>
          <p:cNvSpPr txBox="1">
            <a:spLocks/>
          </p:cNvSpPr>
          <p:nvPr/>
        </p:nvSpPr>
        <p:spPr>
          <a:xfrm>
            <a:off x="1168649" y="263828"/>
            <a:ext cx="6264537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smtClean="0">
                <a:ln w="3175">
                  <a:solidFill>
                    <a:srgbClr val="FF00FF"/>
                  </a:solidFill>
                </a:ln>
                <a:solidFill>
                  <a:srgbClr val="FF00FF"/>
                </a:solidFill>
                <a:effectLst>
                  <a:glow rad="127000">
                    <a:schemeClr val="bg1">
                      <a:lumMod val="95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ln w="3175">
                <a:solidFill>
                  <a:srgbClr val="FF00FF"/>
                </a:solidFill>
              </a:ln>
              <a:solidFill>
                <a:srgbClr val="FF00FF"/>
              </a:solidFill>
              <a:effectLst>
                <a:glow rad="127000">
                  <a:schemeClr val="bg1">
                    <a:lumMod val="95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3" name="cashreg.wav"/>
          </p:stSnd>
        </p:sndAc>
      </p:transition>
    </mc:Choice>
    <mc:Fallback xmlns="">
      <p:transition spd="slow">
        <p:checker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7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โครงการจัดทำแผนพัฒนาวิถีชีวิตเศรษฐกิจพอเพียง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67" name="Google Shape;267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68" name="Google Shape;268;p27"/>
          <p:cNvSpPr txBox="1">
            <a:spLocks noGrp="1"/>
          </p:cNvSpPr>
          <p:nvPr>
            <p:ph type="ctrTitle"/>
          </p:nvPr>
        </p:nvSpPr>
        <p:spPr>
          <a:xfrm>
            <a:off x="1144143" y="37127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highlight>
                  <a:srgbClr val="434343"/>
                </a:highlight>
              </a:rPr>
              <a:t>😊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69" name="Google Shape;269;p27"/>
          <p:cNvSpPr txBox="1"/>
          <p:nvPr/>
        </p:nvSpPr>
        <p:spPr>
          <a:xfrm>
            <a:off x="4713925" y="666932"/>
            <a:ext cx="30978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271" name="Google Shape;271;p2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9425" y="2662925"/>
            <a:ext cx="3631801" cy="2678499"/>
          </a:xfrm>
          <a:prstGeom prst="rect">
            <a:avLst/>
          </a:prstGeom>
          <a:noFill/>
          <a:ln>
            <a:noFill/>
          </a:ln>
          <a:effectLst>
            <a:outerShdw blurRad="528638" dist="19050" dir="5400000" algn="bl" rotWithShape="0">
              <a:srgbClr val="0000FF">
                <a:alpha val="50000"/>
              </a:srgbClr>
            </a:outerShdw>
          </a:effectLst>
        </p:spPr>
      </p:pic>
      <p:graphicFrame>
        <p:nvGraphicFramePr>
          <p:cNvPr id="272" name="Google Shape;272;p27"/>
          <p:cNvGraphicFramePr/>
          <p:nvPr/>
        </p:nvGraphicFramePr>
        <p:xfrm>
          <a:off x="4083950" y="2662900"/>
          <a:ext cx="4621275" cy="2678550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2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3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9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</a:t>
                      </a: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92.59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39,900.00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98.52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73" name="Google Shape;273;p27"/>
          <p:cNvSpPr/>
          <p:nvPr/>
        </p:nvSpPr>
        <p:spPr>
          <a:xfrm>
            <a:off x="4508025" y="6266274"/>
            <a:ext cx="4112243" cy="2854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74" name="Google Shape;274;p2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75" name="Google Shape;275;p27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76" name="Google Shape;276;p2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42332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4" name="Google Shape;285;p28"/>
          <p:cNvSpPr txBox="1">
            <a:spLocks/>
          </p:cNvSpPr>
          <p:nvPr/>
        </p:nvSpPr>
        <p:spPr>
          <a:xfrm>
            <a:off x="1168649" y="263828"/>
            <a:ext cx="6264537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smtClean="0">
                <a:ln w="3175">
                  <a:solidFill>
                    <a:srgbClr val="FF00FF"/>
                  </a:solidFill>
                </a:ln>
                <a:solidFill>
                  <a:srgbClr val="FF00FF"/>
                </a:solidFill>
                <a:effectLst>
                  <a:glow rad="127000">
                    <a:schemeClr val="bg1">
                      <a:lumMod val="95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ln w="3175">
                <a:solidFill>
                  <a:srgbClr val="FF00FF"/>
                </a:solidFill>
              </a:ln>
              <a:solidFill>
                <a:srgbClr val="FF00FF"/>
              </a:solidFill>
              <a:effectLst>
                <a:glow rad="127000">
                  <a:schemeClr val="bg1">
                    <a:lumMod val="95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3" name="cashreg.wav"/>
          </p:stSnd>
        </p:sndAc>
      </p:transition>
    </mc:Choice>
    <mc:Fallback xmlns="">
      <p:transition spd="slow">
        <p:checker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8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โครงการเสริมสร้างและพัฒนาผู้นำการเปลี่ยนแปลง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82" name="Google Shape;282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83" name="Google Shape;283;p28"/>
          <p:cNvSpPr txBox="1">
            <a:spLocks noGrp="1"/>
          </p:cNvSpPr>
          <p:nvPr>
            <p:ph type="ctrTitle"/>
          </p:nvPr>
        </p:nvSpPr>
        <p:spPr>
          <a:xfrm>
            <a:off x="1144143" y="40076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highlight>
                  <a:srgbClr val="434343"/>
                </a:highlight>
              </a:rPr>
              <a:t>😊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84" name="Google Shape;284;p28"/>
          <p:cNvSpPr txBox="1"/>
          <p:nvPr/>
        </p:nvSpPr>
        <p:spPr>
          <a:xfrm>
            <a:off x="4713925" y="696428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19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85" name="Google Shape;285;p28"/>
          <p:cNvSpPr txBox="1">
            <a:spLocks noGrp="1"/>
          </p:cNvSpPr>
          <p:nvPr>
            <p:ph type="ctrTitle"/>
          </p:nvPr>
        </p:nvSpPr>
        <p:spPr>
          <a:xfrm>
            <a:off x="1168649" y="263828"/>
            <a:ext cx="6264537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ln w="3175">
                  <a:solidFill>
                    <a:srgbClr val="FF00FF"/>
                  </a:solidFill>
                </a:ln>
                <a:solidFill>
                  <a:srgbClr val="FF00FF"/>
                </a:solidFill>
                <a:effectLst>
                  <a:glow rad="127000">
                    <a:schemeClr val="bg1">
                      <a:lumMod val="95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ระบบแจ้งเตือนการเบิกจ่ายงบประมาณ พ.ศ. 2564</a:t>
            </a:r>
            <a:endParaRPr sz="2200" b="1" dirty="0">
              <a:ln w="3175">
                <a:solidFill>
                  <a:srgbClr val="FF00FF"/>
                </a:solidFill>
              </a:ln>
              <a:solidFill>
                <a:srgbClr val="FF00FF"/>
              </a:solidFill>
              <a:effectLst>
                <a:glow rad="127000">
                  <a:schemeClr val="bg1">
                    <a:lumMod val="95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86" name="Google Shape;286;p28"/>
          <p:cNvSpPr/>
          <p:nvPr/>
        </p:nvSpPr>
        <p:spPr>
          <a:xfrm>
            <a:off x="4300917" y="6207837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287" name="Google Shape;287;p2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88" name="Google Shape;288;p2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graphicFrame>
        <p:nvGraphicFramePr>
          <p:cNvPr id="289" name="Google Shape;289;p28"/>
          <p:cNvGraphicFramePr/>
          <p:nvPr/>
        </p:nvGraphicFramePr>
        <p:xfrm>
          <a:off x="3467050" y="2586350"/>
          <a:ext cx="5393775" cy="2295525"/>
        </p:xfrm>
        <a:graphic>
          <a:graphicData uri="http://schemas.openxmlformats.org/drawingml/2006/table">
            <a:tbl>
              <a:tblPr>
                <a:noFill/>
                <a:tableStyleId>{F2BBB5B6-E327-483D-A89F-590465D17829}</a:tableStyleId>
              </a:tblPr>
              <a:tblGrid>
                <a:gridCol w="147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9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53,800.00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51,550.00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95.82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2,250.00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22,650.00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84.20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107,600.00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101,100.00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93.96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6,500.00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90" name="Google Shape;290;p28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1825" y="2541225"/>
            <a:ext cx="3171525" cy="237732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91" name="Google Shape;291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27584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3" name="cashreg.wav"/>
          </p:stSnd>
        </p:sndAc>
      </p:transition>
    </mc:Choice>
    <mc:Fallback xmlns="">
      <p:transition spd="slow">
        <p:checker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9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29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98" name="Google Shape;29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575" y="409575"/>
            <a:ext cx="9107425" cy="603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3" name="cashreg.wav"/>
          </p:stSnd>
        </p:sndAc>
      </p:transition>
    </mc:Choice>
    <mc:Fallback xmlns="">
      <p:transition spd="slow">
        <p:fade/>
        <p:sndAc>
          <p:stSnd>
            <p:snd r:embed="rId5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1500</Words>
  <Application>Microsoft Office PowerPoint</Application>
  <PresentationFormat>นำเสนอทางหน้าจอ (4:3)</PresentationFormat>
  <Paragraphs>671</Paragraphs>
  <Slides>17</Slides>
  <Notes>17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9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17</vt:i4>
      </vt:variant>
    </vt:vector>
  </HeadingPairs>
  <TitlesOfParts>
    <vt:vector size="27" baseType="lpstr">
      <vt:lpstr>Sarabun</vt:lpstr>
      <vt:lpstr>BrowalliaUPC</vt:lpstr>
      <vt:lpstr>Chakra Petch</vt:lpstr>
      <vt:lpstr>Play</vt:lpstr>
      <vt:lpstr>DilleniaUPC</vt:lpstr>
      <vt:lpstr>TH SarabunPSK</vt:lpstr>
      <vt:lpstr>Impact</vt:lpstr>
      <vt:lpstr>Arial</vt:lpstr>
      <vt:lpstr>FreesiaUPC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6</cp:revision>
  <dcterms:modified xsi:type="dcterms:W3CDTF">2021-03-28T05:36:12Z</dcterms:modified>
</cp:coreProperties>
</file>